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58" r:id="rId3"/>
    <p:sldId id="259" r:id="rId4"/>
    <p:sldId id="261" r:id="rId5"/>
    <p:sldId id="262" r:id="rId6"/>
    <p:sldId id="263" r:id="rId7"/>
    <p:sldId id="264" r:id="rId8"/>
    <p:sldId id="265" r:id="rId9"/>
    <p:sldId id="266" r:id="rId10"/>
    <p:sldId id="268" r:id="rId11"/>
    <p:sldId id="269" r:id="rId12"/>
    <p:sldId id="270" r:id="rId13"/>
    <p:sldId id="271" r:id="rId14"/>
    <p:sldId id="272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792" y="6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emf"/><Relationship Id="rId13" Type="http://schemas.openxmlformats.org/officeDocument/2006/relationships/image" Target="../media/image12.emf"/><Relationship Id="rId3" Type="http://schemas.openxmlformats.org/officeDocument/2006/relationships/image" Target="../media/image2.emf"/><Relationship Id="rId7" Type="http://schemas.openxmlformats.org/officeDocument/2006/relationships/image" Target="../media/image6.emf"/><Relationship Id="rId12" Type="http://schemas.openxmlformats.org/officeDocument/2006/relationships/image" Target="../media/image11.emf"/><Relationship Id="rId17" Type="http://schemas.openxmlformats.org/officeDocument/2006/relationships/image" Target="../media/image16.png"/><Relationship Id="rId2" Type="http://schemas.openxmlformats.org/officeDocument/2006/relationships/image" Target="../media/image1.emf"/><Relationship Id="rId16" Type="http://schemas.openxmlformats.org/officeDocument/2006/relationships/image" Target="../media/image15.emf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emf"/><Relationship Id="rId11" Type="http://schemas.openxmlformats.org/officeDocument/2006/relationships/image" Target="../media/image10.emf"/><Relationship Id="rId5" Type="http://schemas.openxmlformats.org/officeDocument/2006/relationships/image" Target="../media/image4.emf"/><Relationship Id="rId15" Type="http://schemas.openxmlformats.org/officeDocument/2006/relationships/image" Target="../media/image14.emf"/><Relationship Id="rId10" Type="http://schemas.openxmlformats.org/officeDocument/2006/relationships/image" Target="../media/image9.emf"/><Relationship Id="rId4" Type="http://schemas.openxmlformats.org/officeDocument/2006/relationships/image" Target="../media/image3.emf"/><Relationship Id="rId9" Type="http://schemas.openxmlformats.org/officeDocument/2006/relationships/image" Target="../media/image8.emf"/><Relationship Id="rId14" Type="http://schemas.openxmlformats.org/officeDocument/2006/relationships/image" Target="../media/image13.emf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71A35-3E41-440F-A382-4E5787CED504}" type="datetimeFigureOut">
              <a:rPr lang="en-US" smtClean="0"/>
              <a:t>9/28/2016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EEED44-A4CE-482C-AC96-53463848E7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12405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71A35-3E41-440F-A382-4E5787CED504}" type="datetimeFigureOut">
              <a:rPr lang="en-US" smtClean="0"/>
              <a:t>9/28/2016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EEED44-A4CE-482C-AC96-53463848E7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58213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71A35-3E41-440F-A382-4E5787CED504}" type="datetimeFigureOut">
              <a:rPr lang="en-US" smtClean="0"/>
              <a:t>9/28/2016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EEED44-A4CE-482C-AC96-53463848E7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476998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 hasCustomPrompt="1"/>
          </p:nvPr>
        </p:nvSpPr>
        <p:spPr>
          <a:xfrm>
            <a:off x="971551" y="784227"/>
            <a:ext cx="10515600" cy="1325563"/>
          </a:xfrm>
        </p:spPr>
        <p:txBody>
          <a:bodyPr>
            <a:normAutofit/>
          </a:bodyPr>
          <a:lstStyle>
            <a:lvl1pPr algn="ctr">
              <a:defRPr sz="3600" b="1">
                <a:latin typeface="+mn-lt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96893158"/>
      </p:ext>
    </p:extLst>
  </p:cSld>
  <p:clrMapOvr>
    <a:masterClrMapping/>
  </p:clrMapOvr>
  <p:transition spd="slow">
    <p:wheel spokes="1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326614" y="761283"/>
            <a:ext cx="723783" cy="90472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660441" y="3346983"/>
            <a:ext cx="773131" cy="740231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169113" y="5674062"/>
            <a:ext cx="954075" cy="542836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7080857" y="6008911"/>
            <a:ext cx="871827" cy="493487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8983192" y="3003537"/>
            <a:ext cx="773131" cy="608634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4240867" y="5612188"/>
            <a:ext cx="690883" cy="723781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4779202" y="4250902"/>
            <a:ext cx="1003423" cy="411239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9"/>
          <a:stretch>
            <a:fillRect/>
          </a:stretch>
        </p:blipFill>
        <p:spPr>
          <a:xfrm>
            <a:off x="10312997" y="5795160"/>
            <a:ext cx="756681" cy="625084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10"/>
          <a:stretch>
            <a:fillRect/>
          </a:stretch>
        </p:blipFill>
        <p:spPr>
          <a:xfrm>
            <a:off x="10830497" y="1940839"/>
            <a:ext cx="1036323" cy="657983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11"/>
          <a:stretch>
            <a:fillRect/>
          </a:stretch>
        </p:blipFill>
        <p:spPr>
          <a:xfrm>
            <a:off x="2333614" y="3419787"/>
            <a:ext cx="559287" cy="559286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 userDrawn="1"/>
        </p:nvPicPr>
        <p:blipFill>
          <a:blip r:embed="rId12"/>
          <a:stretch>
            <a:fillRect/>
          </a:stretch>
        </p:blipFill>
        <p:spPr>
          <a:xfrm>
            <a:off x="5165250" y="1490839"/>
            <a:ext cx="592185" cy="657983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601067" y="2669626"/>
            <a:ext cx="871828" cy="740231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9795497" y="4318401"/>
            <a:ext cx="756681" cy="625084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 userDrawn="1"/>
        </p:nvPicPr>
        <p:blipFill>
          <a:blip r:embed="rId15"/>
          <a:stretch>
            <a:fillRect/>
          </a:stretch>
        </p:blipFill>
        <p:spPr>
          <a:xfrm>
            <a:off x="8231873" y="1170213"/>
            <a:ext cx="1019875" cy="937626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16"/>
          <a:stretch>
            <a:fillRect/>
          </a:stretch>
        </p:blipFill>
        <p:spPr>
          <a:xfrm>
            <a:off x="3869618" y="2904312"/>
            <a:ext cx="888279" cy="559286"/>
          </a:xfrm>
          <a:prstGeom prst="rect">
            <a:avLst/>
          </a:prstGeom>
        </p:spPr>
      </p:pic>
      <p:sp>
        <p:nvSpPr>
          <p:cNvPr id="22" name="Rectangle 21"/>
          <p:cNvSpPr/>
          <p:nvPr userDrawn="1"/>
        </p:nvSpPr>
        <p:spPr>
          <a:xfrm>
            <a:off x="2" y="288759"/>
            <a:ext cx="235975" cy="463410"/>
          </a:xfrm>
          <a:prstGeom prst="rect">
            <a:avLst/>
          </a:prstGeom>
          <a:solidFill>
            <a:srgbClr val="98989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3" name="Teardrop 22"/>
          <p:cNvSpPr/>
          <p:nvPr userDrawn="1"/>
        </p:nvSpPr>
        <p:spPr>
          <a:xfrm>
            <a:off x="11555565" y="57253"/>
            <a:ext cx="573368" cy="573368"/>
          </a:xfrm>
          <a:prstGeom prst="teardrop">
            <a:avLst/>
          </a:prstGeom>
          <a:solidFill>
            <a:srgbClr val="FF489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4" name="Rounded Rectangle 23"/>
          <p:cNvSpPr/>
          <p:nvPr userDrawn="1"/>
        </p:nvSpPr>
        <p:spPr>
          <a:xfrm>
            <a:off x="11584732" y="6545153"/>
            <a:ext cx="212912" cy="200544"/>
          </a:xfrm>
          <a:prstGeom prst="roundRect">
            <a:avLst/>
          </a:prstGeom>
          <a:solidFill>
            <a:srgbClr val="FF489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5" name="Rounded Rectangle 24"/>
          <p:cNvSpPr/>
          <p:nvPr userDrawn="1"/>
        </p:nvSpPr>
        <p:spPr>
          <a:xfrm>
            <a:off x="11826392" y="6545153"/>
            <a:ext cx="212912" cy="200544"/>
          </a:xfrm>
          <a:prstGeom prst="roundRect">
            <a:avLst/>
          </a:prstGeom>
          <a:solidFill>
            <a:srgbClr val="FF489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6" name="Chevron 25"/>
          <p:cNvSpPr/>
          <p:nvPr userDrawn="1"/>
        </p:nvSpPr>
        <p:spPr>
          <a:xfrm>
            <a:off x="11626195" y="6589775"/>
            <a:ext cx="129989" cy="129989"/>
          </a:xfrm>
          <a:prstGeom prst="chevron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chemeClr val="tx1"/>
              </a:solidFill>
            </a:endParaRPr>
          </a:p>
        </p:txBody>
      </p:sp>
      <p:sp>
        <p:nvSpPr>
          <p:cNvPr id="27" name="Chevron 26"/>
          <p:cNvSpPr/>
          <p:nvPr userDrawn="1"/>
        </p:nvSpPr>
        <p:spPr>
          <a:xfrm flipH="1">
            <a:off x="11867854" y="6589775"/>
            <a:ext cx="129989" cy="129989"/>
          </a:xfrm>
          <a:prstGeom prst="chevron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chemeClr val="tx1"/>
              </a:solidFill>
            </a:endParaRPr>
          </a:p>
        </p:txBody>
      </p:sp>
      <p:sp>
        <p:nvSpPr>
          <p:cNvPr id="28" name="Title 1"/>
          <p:cNvSpPr>
            <a:spLocks noGrp="1"/>
          </p:cNvSpPr>
          <p:nvPr>
            <p:ph type="title" hasCustomPrompt="1"/>
          </p:nvPr>
        </p:nvSpPr>
        <p:spPr>
          <a:xfrm>
            <a:off x="381000" y="317028"/>
            <a:ext cx="10515600" cy="387044"/>
          </a:xfrm>
        </p:spPr>
        <p:txBody>
          <a:bodyPr>
            <a:noAutofit/>
          </a:bodyPr>
          <a:lstStyle>
            <a:lvl1pPr>
              <a:defRPr sz="3200" b="1">
                <a:solidFill>
                  <a:srgbClr val="989898"/>
                </a:solidFill>
                <a:latin typeface="Roboto" pitchFamily="2" charset="0"/>
                <a:ea typeface="Roboto" pitchFamily="2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29" name="Picture 28" descr="Logo.png"/>
          <p:cNvPicPr/>
          <p:nvPr userDrawn="1"/>
        </p:nvPicPr>
        <p:blipFill>
          <a:blip r:embed="rId17"/>
          <a:stretch>
            <a:fillRect/>
          </a:stretch>
        </p:blipFill>
        <p:spPr>
          <a:xfrm>
            <a:off x="86438" y="6527767"/>
            <a:ext cx="2165351" cy="25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0538923"/>
      </p:ext>
    </p:extLst>
  </p:cSld>
  <p:clrMapOvr>
    <a:masterClrMapping/>
  </p:clrMapOvr>
  <p:transition spd="slow">
    <p:wheel spokes="1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 userDrawn="1"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pic>
          <p:nvPicPr>
            <p:cNvPr id="7" name="Picture 2" descr="http://buidln.clipdealer.com/001/598/658/previews/7--1598658-3D%20Mathematics%20very%20spectacular%20colorful%20animation.Numbers%20flying%20in%203D%20space%20and%20arranging%20in%20a%20precise%20form..jp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12192000" cy="6858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8" name="Rectangle 7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solidFill>
              <a:schemeClr val="bg1">
                <a:alpha val="6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</p:grpSp>
    </p:spTree>
    <p:extLst>
      <p:ext uri="{BB962C8B-B14F-4D97-AF65-F5344CB8AC3E}">
        <p14:creationId xmlns:p14="http://schemas.microsoft.com/office/powerpoint/2010/main" val="3190818167"/>
      </p:ext>
    </p:extLst>
  </p:cSld>
  <p:clrMapOvr>
    <a:masterClrMapping/>
  </p:clrMapOvr>
  <p:transition spd="slow">
    <p:wheel spokes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71A35-3E41-440F-A382-4E5787CED504}" type="datetimeFigureOut">
              <a:rPr lang="en-US" smtClean="0"/>
              <a:t>9/28/2016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EEED44-A4CE-482C-AC96-53463848E7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18910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71A35-3E41-440F-A382-4E5787CED504}" type="datetimeFigureOut">
              <a:rPr lang="en-US" smtClean="0"/>
              <a:t>9/28/2016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EEED44-A4CE-482C-AC96-53463848E7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65171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71A35-3E41-440F-A382-4E5787CED504}" type="datetimeFigureOut">
              <a:rPr lang="en-US" smtClean="0"/>
              <a:t>9/28/2016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EEED44-A4CE-482C-AC96-53463848E7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28711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71A35-3E41-440F-A382-4E5787CED504}" type="datetimeFigureOut">
              <a:rPr lang="en-US" smtClean="0"/>
              <a:t>9/28/2016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EEED44-A4CE-482C-AC96-53463848E7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53255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71A35-3E41-440F-A382-4E5787CED504}" type="datetimeFigureOut">
              <a:rPr lang="en-US" smtClean="0"/>
              <a:t>9/28/2016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EEED44-A4CE-482C-AC96-53463848E7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14638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71A35-3E41-440F-A382-4E5787CED504}" type="datetimeFigureOut">
              <a:rPr lang="en-US" smtClean="0"/>
              <a:t>9/28/2016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EEED44-A4CE-482C-AC96-53463848E7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74318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71A35-3E41-440F-A382-4E5787CED504}" type="datetimeFigureOut">
              <a:rPr lang="en-US" smtClean="0"/>
              <a:t>9/28/2016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EEED44-A4CE-482C-AC96-53463848E7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1284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71A35-3E41-440F-A382-4E5787CED504}" type="datetimeFigureOut">
              <a:rPr lang="en-US" smtClean="0"/>
              <a:t>9/28/2016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EEED44-A4CE-482C-AC96-53463848E7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78950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071A35-3E41-440F-A382-4E5787CED504}" type="datetimeFigureOut">
              <a:rPr lang="en-US" smtClean="0"/>
              <a:t>9/28/2016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EEED44-A4CE-482C-AC96-53463848E7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54699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1" r:id="rId12"/>
    <p:sldLayoutId id="2147483662" r:id="rId13"/>
    <p:sldLayoutId id="2147483663" r:id="rId14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37.png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1524000" y="2171700"/>
            <a:ext cx="9144000" cy="2533650"/>
          </a:xfrm>
          <a:prstGeom prst="rect">
            <a:avLst/>
          </a:prstGeom>
          <a:solidFill>
            <a:srgbClr val="FF489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>
                <a:latin typeface="Aharoni" panose="02010803020104030203" pitchFamily="2" charset="-79"/>
                <a:cs typeface="Aharoni" panose="02010803020104030203" pitchFamily="2" charset="-79"/>
              </a:rPr>
              <a:t>TRIGONOMETRIC IDENTITIES</a:t>
            </a:r>
          </a:p>
          <a:p>
            <a:pPr algn="ctr"/>
            <a:r>
              <a:rPr lang="en-US" sz="3600" b="1" dirty="0">
                <a:cs typeface="Aharoni" panose="02010803020104030203" pitchFamily="2" charset="-79"/>
              </a:rPr>
              <a:t>LESSON 14 UNIT 01</a:t>
            </a:r>
          </a:p>
        </p:txBody>
      </p:sp>
    </p:spTree>
    <p:extLst>
      <p:ext uri="{BB962C8B-B14F-4D97-AF65-F5344CB8AC3E}">
        <p14:creationId xmlns:p14="http://schemas.microsoft.com/office/powerpoint/2010/main" val="3302529930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itle 27"/>
          <p:cNvSpPr>
            <a:spLocks noGrp="1"/>
          </p:cNvSpPr>
          <p:nvPr>
            <p:ph type="title"/>
          </p:nvPr>
        </p:nvSpPr>
        <p:spPr>
          <a:xfrm>
            <a:off x="1719695" y="347246"/>
            <a:ext cx="9038360" cy="387044"/>
          </a:xfrm>
        </p:spPr>
        <p:txBody>
          <a:bodyPr/>
          <a:lstStyle/>
          <a:p>
            <a:r>
              <a:rPr lang="en-US" dirty="0"/>
              <a:t>TRIGONOMETRIC IDENTITIES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10172103" y="76201"/>
            <a:ext cx="5859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</a:rPr>
              <a:t>08</a:t>
            </a:r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676401" y="2362202"/>
            <a:ext cx="28194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400" b="1" u="sng" dirty="0">
                <a:solidFill>
                  <a:schemeClr val="accent2">
                    <a:lumMod val="50000"/>
                  </a:schemeClr>
                </a:solidFill>
              </a:rPr>
              <a:t>Tangent:</a:t>
            </a:r>
          </a:p>
          <a:p>
            <a:pPr algn="just"/>
            <a:endParaRPr lang="en-US" sz="2400" b="1" u="sng" dirty="0"/>
          </a:p>
          <a:p>
            <a:pPr algn="just"/>
            <a:r>
              <a:rPr lang="en-US" sz="2400" dirty="0">
                <a:solidFill>
                  <a:schemeClr val="accent2">
                    <a:lumMod val="50000"/>
                  </a:schemeClr>
                </a:solidFill>
              </a:rPr>
              <a:t>	</a:t>
            </a:r>
          </a:p>
        </p:txBody>
      </p:sp>
      <p:sp>
        <p:nvSpPr>
          <p:cNvPr id="9" name="Rectangle 8"/>
          <p:cNvSpPr/>
          <p:nvPr/>
        </p:nvSpPr>
        <p:spPr>
          <a:xfrm>
            <a:off x="1981201" y="1074004"/>
            <a:ext cx="802341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400" b="1" dirty="0"/>
              <a:t>Quotient identities </a:t>
            </a:r>
            <a:r>
              <a:rPr lang="en-US" sz="2400" dirty="0"/>
              <a:t>relate the sine and cosine with tangent and cotangent of an angle in a right-angled triangle.</a:t>
            </a:r>
            <a:endParaRPr lang="en-US" sz="24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Rectangle 1"/>
              <p:cNvSpPr/>
              <p:nvPr/>
            </p:nvSpPr>
            <p:spPr>
              <a:xfrm>
                <a:off x="2438400" y="2962366"/>
                <a:ext cx="7010400" cy="110248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/>
                <a14:m>
                  <m:oMath xmlns:m="http://schemas.openxmlformats.org/officeDocument/2006/math">
                    <m:r>
                      <a:rPr lang="en-US" sz="2600" b="1" i="1" dirty="0">
                        <a:solidFill>
                          <a:schemeClr val="accent2">
                            <a:lumMod val="75000"/>
                          </a:schemeClr>
                        </a:solidFill>
                        <a:latin typeface="Cambria Math"/>
                      </a:rPr>
                      <m:t>𝒕𝒂𝒏</m:t>
                    </m:r>
                    <m:d>
                      <m:dPr>
                        <m:ctrlPr>
                          <a:rPr lang="en-US" sz="2600" b="1" i="1" dirty="0">
                            <a:solidFill>
                              <a:schemeClr val="accent2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dPr>
                      <m:e>
                        <m:r>
                          <a:rPr lang="en-US" sz="2600" b="1" i="1" dirty="0">
                            <a:solidFill>
                              <a:schemeClr val="accent2">
                                <a:lumMod val="75000"/>
                              </a:schemeClr>
                            </a:solidFill>
                            <a:latin typeface="Cambria Math"/>
                            <a:ea typeface="Cambria Math"/>
                          </a:rPr>
                          <m:t>𝜽</m:t>
                        </m:r>
                      </m:e>
                    </m:d>
                    <m:r>
                      <a:rPr lang="en-US" sz="2600" b="1" i="1" dirty="0">
                        <a:solidFill>
                          <a:schemeClr val="accent2">
                            <a:lumMod val="75000"/>
                          </a:schemeClr>
                        </a:solidFill>
                        <a:latin typeface="Cambria Math"/>
                        <a:ea typeface="Cambria Math"/>
                      </a:rPr>
                      <m:t>= </m:t>
                    </m:r>
                    <m:f>
                      <m:fPr>
                        <m:ctrlPr>
                          <a:rPr lang="en-US" sz="2600" b="1" i="1" dirty="0">
                            <a:solidFill>
                              <a:schemeClr val="accent2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fPr>
                      <m:num>
                        <m:r>
                          <a:rPr lang="en-US" sz="2600" b="1" i="1" dirty="0">
                            <a:solidFill>
                              <a:schemeClr val="accent2">
                                <a:lumMod val="75000"/>
                              </a:schemeClr>
                            </a:solidFill>
                            <a:latin typeface="Cambria Math"/>
                            <a:ea typeface="Cambria Math"/>
                          </a:rPr>
                          <m:t>𝒐𝒑𝒑𝒐𝒔𝒊𝒕𝒆</m:t>
                        </m:r>
                      </m:num>
                      <m:den>
                        <m:r>
                          <a:rPr lang="en-US" sz="2600" b="1" i="1" dirty="0">
                            <a:solidFill>
                              <a:schemeClr val="accent2">
                                <a:lumMod val="75000"/>
                              </a:schemeClr>
                            </a:solidFill>
                            <a:latin typeface="Cambria Math"/>
                            <a:ea typeface="Cambria Math"/>
                          </a:rPr>
                          <m:t>𝒂𝒅𝒋𝒂𝒄𝒆𝒏𝒕</m:t>
                        </m:r>
                      </m:den>
                    </m:f>
                    <m:r>
                      <a:rPr lang="en-US" sz="2600" b="1" i="1" dirty="0">
                        <a:solidFill>
                          <a:schemeClr val="accent2">
                            <a:lumMod val="75000"/>
                          </a:schemeClr>
                        </a:solidFill>
                        <a:latin typeface="Cambria Math"/>
                        <a:ea typeface="Cambria Math"/>
                      </a:rPr>
                      <m:t>=</m:t>
                    </m:r>
                  </m:oMath>
                </a14:m>
                <a:r>
                  <a:rPr lang="en-US" sz="2600" b="1" dirty="0"/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600" b="1" i="1" dirty="0">
                            <a:solidFill>
                              <a:schemeClr val="accent2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fPr>
                      <m:num>
                        <m:f>
                          <m:fPr>
                            <m:ctrlPr>
                              <a:rPr lang="en-US" sz="2600" b="1" i="1" dirty="0">
                                <a:solidFill>
                                  <a:schemeClr val="accent2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fPr>
                          <m:num>
                            <m:r>
                              <a:rPr lang="en-US" sz="2600" b="1" i="1" dirty="0">
                                <a:solidFill>
                                  <a:schemeClr val="accent2">
                                    <a:lumMod val="75000"/>
                                  </a:schemeClr>
                                </a:solidFill>
                                <a:latin typeface="Cambria Math"/>
                                <a:ea typeface="Cambria Math"/>
                              </a:rPr>
                              <m:t>𝒐𝒑𝒑𝒐𝒔𝒊𝒕𝒆</m:t>
                            </m:r>
                          </m:num>
                          <m:den>
                            <m:r>
                              <a:rPr lang="en-US" sz="2600" b="1" i="1" dirty="0">
                                <a:solidFill>
                                  <a:schemeClr val="accent2">
                                    <a:lumMod val="75000"/>
                                  </a:schemeClr>
                                </a:solidFill>
                                <a:latin typeface="Cambria Math"/>
                                <a:ea typeface="Cambria Math"/>
                              </a:rPr>
                              <m:t>𝒉𝒚𝒑𝒐𝒕𝒆𝒏𝒖𝒔𝒆</m:t>
                            </m:r>
                          </m:den>
                        </m:f>
                      </m:num>
                      <m:den>
                        <m:f>
                          <m:fPr>
                            <m:ctrlPr>
                              <a:rPr lang="en-US" sz="2600" b="1" i="1" dirty="0">
                                <a:solidFill>
                                  <a:schemeClr val="accent2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fPr>
                          <m:num>
                            <m:r>
                              <a:rPr lang="en-US" sz="2600" b="1" i="1" dirty="0">
                                <a:solidFill>
                                  <a:schemeClr val="accent2">
                                    <a:lumMod val="75000"/>
                                  </a:schemeClr>
                                </a:solidFill>
                                <a:latin typeface="Cambria Math"/>
                                <a:ea typeface="Cambria Math"/>
                              </a:rPr>
                              <m:t>𝒂𝒅𝒋𝒂𝒄𝒆𝒏𝒕</m:t>
                            </m:r>
                          </m:num>
                          <m:den>
                            <m:r>
                              <a:rPr lang="en-US" sz="2600" b="1" i="1" dirty="0">
                                <a:solidFill>
                                  <a:schemeClr val="accent2">
                                    <a:lumMod val="75000"/>
                                  </a:schemeClr>
                                </a:solidFill>
                                <a:latin typeface="Cambria Math"/>
                                <a:ea typeface="Cambria Math"/>
                              </a:rPr>
                              <m:t>𝒉𝒚𝒑𝒐𝒕𝒆𝒏𝒖𝒔𝒆</m:t>
                            </m:r>
                          </m:den>
                        </m:f>
                      </m:den>
                    </m:f>
                    <m:r>
                      <a:rPr lang="en-US" sz="2600" b="1" i="1" dirty="0">
                        <a:solidFill>
                          <a:schemeClr val="accent2">
                            <a:lumMod val="75000"/>
                          </a:schemeClr>
                        </a:solidFill>
                        <a:latin typeface="Cambria Math"/>
                        <a:ea typeface="Cambria Math"/>
                      </a:rPr>
                      <m:t>=</m:t>
                    </m:r>
                    <m:f>
                      <m:fPr>
                        <m:ctrlPr>
                          <a:rPr lang="en-US" sz="2600" b="1" i="1" dirty="0">
                            <a:solidFill>
                              <a:schemeClr val="accent2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fPr>
                      <m:num>
                        <m:r>
                          <a:rPr lang="en-US" sz="2600" b="1" i="1" dirty="0">
                            <a:solidFill>
                              <a:schemeClr val="accent2">
                                <a:lumMod val="75000"/>
                              </a:schemeClr>
                            </a:solidFill>
                            <a:latin typeface="Cambria Math"/>
                            <a:ea typeface="Cambria Math"/>
                          </a:rPr>
                          <m:t>𝒔𝒊𝒏</m:t>
                        </m:r>
                        <m:d>
                          <m:dPr>
                            <m:ctrlPr>
                              <a:rPr lang="en-US" sz="2600" b="1" i="1" dirty="0">
                                <a:solidFill>
                                  <a:schemeClr val="accent2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dPr>
                          <m:e>
                            <m:r>
                              <a:rPr lang="en-US" sz="2600" b="1" i="1" dirty="0">
                                <a:solidFill>
                                  <a:schemeClr val="accent2">
                                    <a:lumMod val="75000"/>
                                  </a:schemeClr>
                                </a:solidFill>
                                <a:latin typeface="Cambria Math"/>
                                <a:ea typeface="Cambria Math"/>
                              </a:rPr>
                              <m:t>𝜽</m:t>
                            </m:r>
                          </m:e>
                        </m:d>
                      </m:num>
                      <m:den>
                        <m:r>
                          <a:rPr lang="en-US" sz="2600" b="1" i="1" dirty="0">
                            <a:solidFill>
                              <a:schemeClr val="accent2">
                                <a:lumMod val="75000"/>
                              </a:schemeClr>
                            </a:solidFill>
                            <a:latin typeface="Cambria Math"/>
                            <a:ea typeface="Cambria Math"/>
                          </a:rPr>
                          <m:t>𝒄𝒐𝒔</m:t>
                        </m:r>
                        <m:d>
                          <m:dPr>
                            <m:ctrlPr>
                              <a:rPr lang="en-US" sz="2600" b="1" i="1" dirty="0">
                                <a:solidFill>
                                  <a:schemeClr val="accent2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dPr>
                          <m:e>
                            <m:r>
                              <a:rPr lang="en-US" sz="2600" b="1" i="1" dirty="0">
                                <a:solidFill>
                                  <a:schemeClr val="accent2">
                                    <a:lumMod val="75000"/>
                                  </a:schemeClr>
                                </a:solidFill>
                                <a:latin typeface="Cambria Math"/>
                                <a:ea typeface="Cambria Math"/>
                              </a:rPr>
                              <m:t>𝜽</m:t>
                            </m:r>
                          </m:e>
                        </m:d>
                      </m:den>
                    </m:f>
                  </m:oMath>
                </a14:m>
                <a:endParaRPr lang="en-US" sz="2600" b="1" dirty="0"/>
              </a:p>
            </p:txBody>
          </p:sp>
        </mc:Choice>
        <mc:Fallback xmlns="">
          <p:sp>
            <p:nvSpPr>
              <p:cNvPr id="2" name="Rectangle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38400" y="2962366"/>
                <a:ext cx="7010400" cy="1102481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Rectangle 7"/>
          <p:cNvSpPr/>
          <p:nvPr/>
        </p:nvSpPr>
        <p:spPr>
          <a:xfrm>
            <a:off x="1752600" y="4133672"/>
            <a:ext cx="28194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400" b="1" u="sng" dirty="0">
                <a:solidFill>
                  <a:schemeClr val="accent2">
                    <a:lumMod val="50000"/>
                  </a:schemeClr>
                </a:solidFill>
              </a:rPr>
              <a:t>Cotangent:</a:t>
            </a:r>
          </a:p>
          <a:p>
            <a:pPr algn="just"/>
            <a:endParaRPr lang="en-US" sz="2400" b="1" u="sng" dirty="0"/>
          </a:p>
          <a:p>
            <a:pPr algn="just"/>
            <a:r>
              <a:rPr lang="en-US" sz="2400" dirty="0">
                <a:solidFill>
                  <a:schemeClr val="accent2">
                    <a:lumMod val="50000"/>
                  </a:schemeClr>
                </a:solidFill>
              </a:rPr>
              <a:t>	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Rectangle 9"/>
              <p:cNvSpPr/>
              <p:nvPr/>
            </p:nvSpPr>
            <p:spPr>
              <a:xfrm>
                <a:off x="2438400" y="4648200"/>
                <a:ext cx="7010400" cy="110248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/>
                <a14:m>
                  <m:oMath xmlns:m="http://schemas.openxmlformats.org/officeDocument/2006/math">
                    <m:r>
                      <a:rPr lang="en-US" sz="2600" b="1" i="1" dirty="0">
                        <a:solidFill>
                          <a:schemeClr val="accent2">
                            <a:lumMod val="75000"/>
                          </a:schemeClr>
                        </a:solidFill>
                        <a:latin typeface="Cambria Math"/>
                      </a:rPr>
                      <m:t>𝒄𝒐𝒕</m:t>
                    </m:r>
                    <m:d>
                      <m:dPr>
                        <m:ctrlPr>
                          <a:rPr lang="en-US" sz="2600" b="1" i="1" dirty="0">
                            <a:solidFill>
                              <a:schemeClr val="accent2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dPr>
                      <m:e>
                        <m:r>
                          <a:rPr lang="en-US" sz="2600" b="1" i="1" dirty="0">
                            <a:solidFill>
                              <a:schemeClr val="accent2">
                                <a:lumMod val="75000"/>
                              </a:schemeClr>
                            </a:solidFill>
                            <a:latin typeface="Cambria Math"/>
                            <a:ea typeface="Cambria Math"/>
                          </a:rPr>
                          <m:t>𝜽</m:t>
                        </m:r>
                      </m:e>
                    </m:d>
                    <m:r>
                      <a:rPr lang="en-US" sz="2600" b="1" i="1" dirty="0">
                        <a:solidFill>
                          <a:schemeClr val="accent2">
                            <a:lumMod val="75000"/>
                          </a:schemeClr>
                        </a:solidFill>
                        <a:latin typeface="Cambria Math"/>
                        <a:ea typeface="Cambria Math"/>
                      </a:rPr>
                      <m:t>= </m:t>
                    </m:r>
                    <m:f>
                      <m:fPr>
                        <m:ctrlPr>
                          <a:rPr lang="en-US" sz="2600" b="1" i="1" dirty="0">
                            <a:solidFill>
                              <a:schemeClr val="accent2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fPr>
                      <m:num>
                        <m:r>
                          <a:rPr lang="en-US" sz="2600" b="1" i="1" dirty="0">
                            <a:solidFill>
                              <a:schemeClr val="accent2">
                                <a:lumMod val="75000"/>
                              </a:schemeClr>
                            </a:solidFill>
                            <a:latin typeface="Cambria Math"/>
                            <a:ea typeface="Cambria Math"/>
                          </a:rPr>
                          <m:t>𝒂𝒅𝒋𝒂𝒄𝒆𝒏𝒕</m:t>
                        </m:r>
                      </m:num>
                      <m:den>
                        <m:r>
                          <a:rPr lang="en-US" sz="2600" b="1" i="1" dirty="0">
                            <a:solidFill>
                              <a:schemeClr val="accent2">
                                <a:lumMod val="75000"/>
                              </a:schemeClr>
                            </a:solidFill>
                            <a:latin typeface="Cambria Math"/>
                            <a:ea typeface="Cambria Math"/>
                          </a:rPr>
                          <m:t>𝒐𝒑𝒑𝒐𝒔𝒊𝒕𝒆</m:t>
                        </m:r>
                      </m:den>
                    </m:f>
                    <m:r>
                      <a:rPr lang="en-US" sz="2600" b="1" i="1" dirty="0">
                        <a:solidFill>
                          <a:schemeClr val="accent2">
                            <a:lumMod val="75000"/>
                          </a:schemeClr>
                        </a:solidFill>
                        <a:latin typeface="Cambria Math"/>
                        <a:ea typeface="Cambria Math"/>
                      </a:rPr>
                      <m:t>=</m:t>
                    </m:r>
                  </m:oMath>
                </a14:m>
                <a:r>
                  <a:rPr lang="en-US" sz="2600" b="1" dirty="0"/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600" b="1" i="1" dirty="0">
                            <a:solidFill>
                              <a:schemeClr val="accent2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fPr>
                      <m:num>
                        <m:f>
                          <m:fPr>
                            <m:ctrlPr>
                              <a:rPr lang="en-US" sz="2600" b="1" i="1" dirty="0">
                                <a:solidFill>
                                  <a:schemeClr val="accent2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fPr>
                          <m:num>
                            <m:r>
                              <a:rPr lang="en-US" sz="2600" b="1" i="1" dirty="0">
                                <a:solidFill>
                                  <a:schemeClr val="accent2">
                                    <a:lumMod val="75000"/>
                                  </a:schemeClr>
                                </a:solidFill>
                                <a:latin typeface="Cambria Math"/>
                                <a:ea typeface="Cambria Math"/>
                              </a:rPr>
                              <m:t>𝒂𝒅𝒋𝒂𝒄𝒆𝒏𝒕</m:t>
                            </m:r>
                          </m:num>
                          <m:den>
                            <m:r>
                              <a:rPr lang="en-US" sz="2600" b="1" i="1" dirty="0">
                                <a:solidFill>
                                  <a:schemeClr val="accent2">
                                    <a:lumMod val="75000"/>
                                  </a:schemeClr>
                                </a:solidFill>
                                <a:latin typeface="Cambria Math"/>
                                <a:ea typeface="Cambria Math"/>
                              </a:rPr>
                              <m:t>𝒉𝒚𝒑𝒐𝒕𝒆𝒏𝒖𝒔𝒆</m:t>
                            </m:r>
                          </m:den>
                        </m:f>
                      </m:num>
                      <m:den>
                        <m:f>
                          <m:fPr>
                            <m:ctrlPr>
                              <a:rPr lang="en-US" sz="2600" b="1" i="1" dirty="0">
                                <a:solidFill>
                                  <a:schemeClr val="accent2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fPr>
                          <m:num>
                            <m:r>
                              <a:rPr lang="en-US" sz="2600" b="1" i="1" dirty="0">
                                <a:solidFill>
                                  <a:schemeClr val="accent2">
                                    <a:lumMod val="75000"/>
                                  </a:schemeClr>
                                </a:solidFill>
                                <a:latin typeface="Cambria Math"/>
                                <a:ea typeface="Cambria Math"/>
                              </a:rPr>
                              <m:t>𝒐𝒑𝒑𝒐𝒔𝒊𝒕𝒆</m:t>
                            </m:r>
                          </m:num>
                          <m:den>
                            <m:r>
                              <a:rPr lang="en-US" sz="2600" b="1" i="1" dirty="0">
                                <a:solidFill>
                                  <a:schemeClr val="accent2">
                                    <a:lumMod val="75000"/>
                                  </a:schemeClr>
                                </a:solidFill>
                                <a:latin typeface="Cambria Math"/>
                                <a:ea typeface="Cambria Math"/>
                              </a:rPr>
                              <m:t>𝒉𝒚𝒑𝒐𝒕𝒆𝒏𝒖𝒔𝒆</m:t>
                            </m:r>
                          </m:den>
                        </m:f>
                      </m:den>
                    </m:f>
                    <m:r>
                      <a:rPr lang="en-US" sz="2600" b="1" i="1" dirty="0">
                        <a:solidFill>
                          <a:schemeClr val="accent2">
                            <a:lumMod val="75000"/>
                          </a:schemeClr>
                        </a:solidFill>
                        <a:latin typeface="Cambria Math"/>
                        <a:ea typeface="Cambria Math"/>
                      </a:rPr>
                      <m:t>=</m:t>
                    </m:r>
                    <m:f>
                      <m:fPr>
                        <m:ctrlPr>
                          <a:rPr lang="en-US" sz="2600" b="1" i="1" dirty="0">
                            <a:solidFill>
                              <a:schemeClr val="accent2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fPr>
                      <m:num>
                        <m:r>
                          <a:rPr lang="en-US" sz="2600" b="1" i="1" dirty="0">
                            <a:solidFill>
                              <a:schemeClr val="accent2">
                                <a:lumMod val="75000"/>
                              </a:schemeClr>
                            </a:solidFill>
                            <a:latin typeface="Cambria Math"/>
                            <a:ea typeface="Cambria Math"/>
                          </a:rPr>
                          <m:t>𝒄𝒐𝒔</m:t>
                        </m:r>
                        <m:d>
                          <m:dPr>
                            <m:ctrlPr>
                              <a:rPr lang="en-US" sz="2600" b="1" i="1" dirty="0">
                                <a:solidFill>
                                  <a:schemeClr val="accent2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dPr>
                          <m:e>
                            <m:r>
                              <a:rPr lang="en-US" sz="2600" b="1" i="1" dirty="0">
                                <a:solidFill>
                                  <a:schemeClr val="accent2">
                                    <a:lumMod val="75000"/>
                                  </a:schemeClr>
                                </a:solidFill>
                                <a:latin typeface="Cambria Math"/>
                                <a:ea typeface="Cambria Math"/>
                              </a:rPr>
                              <m:t>𝜽</m:t>
                            </m:r>
                          </m:e>
                        </m:d>
                      </m:num>
                      <m:den>
                        <m:r>
                          <a:rPr lang="en-US" sz="2600" b="1" i="1" dirty="0">
                            <a:solidFill>
                              <a:schemeClr val="accent2">
                                <a:lumMod val="75000"/>
                              </a:schemeClr>
                            </a:solidFill>
                            <a:latin typeface="Cambria Math"/>
                            <a:ea typeface="Cambria Math"/>
                          </a:rPr>
                          <m:t>𝒔𝒊𝒏</m:t>
                        </m:r>
                        <m:d>
                          <m:dPr>
                            <m:ctrlPr>
                              <a:rPr lang="en-US" sz="2600" b="1" i="1" dirty="0">
                                <a:solidFill>
                                  <a:schemeClr val="accent2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dPr>
                          <m:e>
                            <m:r>
                              <a:rPr lang="en-US" sz="2600" b="1" i="1" dirty="0">
                                <a:solidFill>
                                  <a:schemeClr val="accent2">
                                    <a:lumMod val="75000"/>
                                  </a:schemeClr>
                                </a:solidFill>
                                <a:latin typeface="Cambria Math"/>
                                <a:ea typeface="Cambria Math"/>
                              </a:rPr>
                              <m:t>𝜽</m:t>
                            </m:r>
                          </m:e>
                        </m:d>
                      </m:den>
                    </m:f>
                  </m:oMath>
                </a14:m>
                <a:endParaRPr lang="en-US" sz="2600" b="1" dirty="0"/>
              </a:p>
            </p:txBody>
          </p:sp>
        </mc:Choice>
        <mc:Fallback xmlns="">
          <p:sp>
            <p:nvSpPr>
              <p:cNvPr id="10" name="Rectangle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38400" y="4648200"/>
                <a:ext cx="7010400" cy="1102481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998536447"/>
      </p:ext>
    </p:extLst>
  </p:cSld>
  <p:clrMapOvr>
    <a:masterClrMapping/>
  </p:clrMapOvr>
  <p:transition spd="slow">
    <p:wheel spokes="1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itle 27"/>
          <p:cNvSpPr>
            <a:spLocks noGrp="1"/>
          </p:cNvSpPr>
          <p:nvPr>
            <p:ph type="title"/>
          </p:nvPr>
        </p:nvSpPr>
        <p:spPr>
          <a:xfrm>
            <a:off x="1719695" y="347246"/>
            <a:ext cx="9038360" cy="387044"/>
          </a:xfrm>
        </p:spPr>
        <p:txBody>
          <a:bodyPr/>
          <a:lstStyle/>
          <a:p>
            <a:r>
              <a:rPr lang="en-US" dirty="0"/>
              <a:t>TRIGONOMETRIC IDENTITIES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10172103" y="76201"/>
            <a:ext cx="5859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</a:rPr>
              <a:t>09</a:t>
            </a:r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621390" y="2156292"/>
            <a:ext cx="308182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400" b="1" u="sng" dirty="0">
                <a:solidFill>
                  <a:schemeClr val="accent2">
                    <a:lumMod val="50000"/>
                  </a:schemeClr>
                </a:solidFill>
              </a:rPr>
              <a:t>Pythagorean theorem</a:t>
            </a:r>
          </a:p>
          <a:p>
            <a:pPr algn="just"/>
            <a:endParaRPr lang="en-US" sz="2400" b="1" u="sng" dirty="0"/>
          </a:p>
          <a:p>
            <a:pPr algn="just"/>
            <a:r>
              <a:rPr lang="en-US" sz="2400" dirty="0">
                <a:solidFill>
                  <a:schemeClr val="accent2">
                    <a:lumMod val="50000"/>
                  </a:schemeClr>
                </a:solidFill>
              </a:rPr>
              <a:t>	</a:t>
            </a:r>
          </a:p>
        </p:txBody>
      </p:sp>
      <p:sp>
        <p:nvSpPr>
          <p:cNvPr id="9" name="Rectangle 8"/>
          <p:cNvSpPr/>
          <p:nvPr/>
        </p:nvSpPr>
        <p:spPr>
          <a:xfrm>
            <a:off x="1981201" y="1074004"/>
            <a:ext cx="802341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400" b="1" dirty="0"/>
              <a:t>Pythagorean identities </a:t>
            </a:r>
            <a:r>
              <a:rPr lang="en-US" sz="2400" dirty="0"/>
              <a:t>are written using the Pythagorean theorem for right-angled triangles.</a:t>
            </a:r>
            <a:endParaRPr lang="en-US" sz="24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Rectangle 7"/>
              <p:cNvSpPr/>
              <p:nvPr/>
            </p:nvSpPr>
            <p:spPr>
              <a:xfrm>
                <a:off x="1701662" y="3533506"/>
                <a:ext cx="5765938" cy="156966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/>
                <a:r>
                  <a:rPr lang="en-US" sz="2400" dirty="0">
                    <a:solidFill>
                      <a:schemeClr val="accent2">
                        <a:lumMod val="50000"/>
                      </a:schemeClr>
                    </a:solidFill>
                  </a:rPr>
                  <a:t>Dividing both sides by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i="1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i="1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/>
                          </a:rPr>
                          <m:t>(</m:t>
                        </m:r>
                        <m:r>
                          <a:rPr lang="en-US" sz="2400" i="1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/>
                          </a:rPr>
                          <m:t>𝐻𝑦𝑝𝑜𝑡𝑒𝑛𝑢𝑠𝑒</m:t>
                        </m:r>
                        <m:r>
                          <a:rPr lang="en-US" sz="2400" i="1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/>
                          </a:rPr>
                          <m:t>)</m:t>
                        </m:r>
                      </m:e>
                      <m:sup>
                        <m:r>
                          <a:rPr lang="en-US" sz="2400" i="1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/>
                          </a:rPr>
                          <m:t>2 </m:t>
                        </m:r>
                      </m:sup>
                    </m:sSup>
                  </m:oMath>
                </a14:m>
                <a:r>
                  <a:rPr lang="en-US" sz="2400" dirty="0">
                    <a:solidFill>
                      <a:schemeClr val="accent2">
                        <a:lumMod val="50000"/>
                      </a:schemeClr>
                    </a:solidFill>
                  </a:rPr>
                  <a:t>, we get  </a:t>
                </a:r>
              </a:p>
              <a:p>
                <a:pPr algn="just"/>
                <a:endParaRPr lang="en-US" sz="2400" b="1" u="sng" dirty="0"/>
              </a:p>
              <a:p>
                <a:pPr algn="just"/>
                <a:r>
                  <a:rPr lang="en-US" sz="2400" dirty="0">
                    <a:solidFill>
                      <a:schemeClr val="accent2">
                        <a:lumMod val="50000"/>
                      </a:schemeClr>
                    </a:solidFill>
                  </a:rPr>
                  <a:t>	</a:t>
                </a:r>
              </a:p>
            </p:txBody>
          </p:sp>
        </mc:Choice>
        <mc:Fallback xmlns="">
          <p:sp>
            <p:nvSpPr>
              <p:cNvPr id="8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01662" y="3533506"/>
                <a:ext cx="5765938" cy="1569660"/>
              </a:xfrm>
              <a:prstGeom prst="rect">
                <a:avLst/>
              </a:prstGeom>
              <a:blipFill>
                <a:blip r:embed="rId2"/>
                <a:stretch>
                  <a:fillRect l="-1586" t="-3113" r="-169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96200" y="1676401"/>
            <a:ext cx="2971800" cy="2200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1981608" y="3033533"/>
                <a:ext cx="5008011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i="1">
                              <a:solidFill>
                                <a:schemeClr val="accent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solidFill>
                                <a:schemeClr val="accent2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(</m:t>
                          </m:r>
                          <m:r>
                            <a:rPr lang="en-US" i="1">
                              <a:solidFill>
                                <a:schemeClr val="accent2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𝐻𝑦𝑝𝑜𝑡𝑒𝑛𝑢𝑠𝑒</m:t>
                          </m:r>
                          <m:r>
                            <a:rPr lang="en-US" i="1">
                              <a:solidFill>
                                <a:schemeClr val="accent2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)</m:t>
                          </m:r>
                        </m:e>
                        <m:sup>
                          <m:r>
                            <a:rPr lang="en-US" i="1">
                              <a:solidFill>
                                <a:schemeClr val="accent2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2 </m:t>
                          </m:r>
                        </m:sup>
                      </m:sSup>
                      <m:r>
                        <a:rPr lang="en-US" i="1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en-US" i="1">
                              <a:solidFill>
                                <a:schemeClr val="accent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solidFill>
                                <a:schemeClr val="accent2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(</m:t>
                          </m:r>
                          <m:r>
                            <a:rPr lang="en-US" i="1">
                              <a:solidFill>
                                <a:schemeClr val="accent2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𝑂𝑝𝑝𝑜𝑠𝑖𝑡𝑒</m:t>
                          </m:r>
                          <m:r>
                            <a:rPr lang="en-US" i="1">
                              <a:solidFill>
                                <a:schemeClr val="accent2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)</m:t>
                          </m:r>
                        </m:e>
                        <m:sup>
                          <m:r>
                            <a:rPr lang="en-US" i="1">
                              <a:solidFill>
                                <a:schemeClr val="accent2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2 </m:t>
                          </m:r>
                        </m:sup>
                      </m:sSup>
                      <m:r>
                        <a:rPr lang="en-US" i="1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Cambria Math"/>
                        </a:rPr>
                        <m:t>+</m:t>
                      </m:r>
                      <m:sSup>
                        <m:sSupPr>
                          <m:ctrlPr>
                            <a:rPr lang="en-US" i="1">
                              <a:solidFill>
                                <a:schemeClr val="accent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solidFill>
                                <a:schemeClr val="accent2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(</m:t>
                          </m:r>
                          <m:r>
                            <a:rPr lang="en-US" i="1">
                              <a:solidFill>
                                <a:schemeClr val="accent2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𝐴𝑑𝑗𝑎𝑐𝑒𝑛𝑡</m:t>
                          </m:r>
                          <m:r>
                            <a:rPr lang="en-US" i="1">
                              <a:solidFill>
                                <a:schemeClr val="accent2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)</m:t>
                          </m:r>
                        </m:e>
                        <m:sup>
                          <m:r>
                            <a:rPr lang="en-US" i="1">
                              <a:solidFill>
                                <a:schemeClr val="accent2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2 </m:t>
                          </m:r>
                        </m:sup>
                      </m:sSup>
                    </m:oMath>
                  </m:oMathPara>
                </a14:m>
                <a:endParaRPr lang="en-US" dirty="0">
                  <a:solidFill>
                    <a:schemeClr val="accent2">
                      <a:lumMod val="5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81608" y="3033533"/>
                <a:ext cx="5008011" cy="369332"/>
              </a:xfrm>
              <a:prstGeom prst="rect">
                <a:avLst/>
              </a:prstGeom>
              <a:blipFill>
                <a:blip r:embed="rId4"/>
                <a:stretch>
                  <a:fillRect b="-13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/>
              <p:cNvSpPr txBox="1"/>
              <p:nvPr/>
            </p:nvSpPr>
            <p:spPr>
              <a:xfrm>
                <a:off x="1600200" y="4517508"/>
                <a:ext cx="10058400" cy="66409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2200" i="1">
                        <a:solidFill>
                          <a:schemeClr val="accent2">
                            <a:lumMod val="50000"/>
                          </a:schemeClr>
                        </a:solidFill>
                        <a:latin typeface="Cambria Math"/>
                      </a:rPr>
                      <m:t>1=</m:t>
                    </m:r>
                    <m:f>
                      <m:fPr>
                        <m:ctrlPr>
                          <a:rPr lang="en-US" sz="2200" i="1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sz="2200" i="1">
                                <a:solidFill>
                                  <a:schemeClr val="accent2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200" i="1">
                                <a:solidFill>
                                  <a:schemeClr val="accent2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(</m:t>
                            </m:r>
                            <m:r>
                              <a:rPr lang="en-US" sz="2200" i="1">
                                <a:solidFill>
                                  <a:schemeClr val="accent2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𝑂𝑝𝑝𝑜𝑠𝑖𝑡𝑒</m:t>
                            </m:r>
                            <m:r>
                              <a:rPr lang="en-US" sz="2200" i="1">
                                <a:solidFill>
                                  <a:schemeClr val="accent2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)</m:t>
                            </m:r>
                          </m:e>
                          <m:sup>
                            <m:r>
                              <a:rPr lang="en-US" sz="2200" i="1">
                                <a:solidFill>
                                  <a:schemeClr val="accent2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2 </m:t>
                            </m:r>
                          </m:sup>
                        </m:sSup>
                      </m:num>
                      <m:den>
                        <m:sSup>
                          <m:sSupPr>
                            <m:ctrlPr>
                              <a:rPr lang="en-US" sz="2200" i="1">
                                <a:solidFill>
                                  <a:schemeClr val="accent2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200" i="1">
                                <a:solidFill>
                                  <a:schemeClr val="accent2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(</m:t>
                            </m:r>
                            <m:r>
                              <a:rPr lang="en-US" sz="2200" i="1">
                                <a:solidFill>
                                  <a:schemeClr val="accent2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𝐻𝑦𝑝𝑜𝑡𝑒𝑛𝑢𝑠𝑒</m:t>
                            </m:r>
                            <m:r>
                              <a:rPr lang="en-US" sz="2200" i="1">
                                <a:solidFill>
                                  <a:schemeClr val="accent2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)</m:t>
                            </m:r>
                          </m:e>
                          <m:sup>
                            <m:r>
                              <a:rPr lang="en-US" sz="2200" i="1">
                                <a:solidFill>
                                  <a:schemeClr val="accent2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2 </m:t>
                            </m:r>
                          </m:sup>
                        </m:sSup>
                      </m:den>
                    </m:f>
                    <m:r>
                      <a:rPr lang="en-US" sz="2200" i="1">
                        <a:solidFill>
                          <a:schemeClr val="accent2">
                            <a:lumMod val="50000"/>
                          </a:schemeClr>
                        </a:solidFill>
                        <a:latin typeface="Cambria Math"/>
                      </a:rPr>
                      <m:t> + </m:t>
                    </m:r>
                    <m:f>
                      <m:fPr>
                        <m:ctrlPr>
                          <a:rPr lang="en-US" sz="2200" i="1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sz="2200" i="1">
                                <a:solidFill>
                                  <a:schemeClr val="accent2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200" i="1">
                                <a:solidFill>
                                  <a:schemeClr val="accent2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(</m:t>
                            </m:r>
                            <m:r>
                              <a:rPr lang="en-US" sz="2200" i="1">
                                <a:solidFill>
                                  <a:schemeClr val="accent2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𝐴𝑑𝑗𝑎𝑐𝑒𝑛𝑡</m:t>
                            </m:r>
                            <m:r>
                              <a:rPr lang="en-US" sz="2200" i="1">
                                <a:solidFill>
                                  <a:schemeClr val="accent2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)</m:t>
                            </m:r>
                          </m:e>
                          <m:sup>
                            <m:r>
                              <a:rPr lang="en-US" sz="2200" i="1">
                                <a:solidFill>
                                  <a:schemeClr val="accent2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2 </m:t>
                            </m:r>
                          </m:sup>
                        </m:sSup>
                      </m:num>
                      <m:den>
                        <m:sSup>
                          <m:sSupPr>
                            <m:ctrlPr>
                              <a:rPr lang="en-US" sz="2200" i="1">
                                <a:solidFill>
                                  <a:schemeClr val="accent2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200" i="1">
                                <a:solidFill>
                                  <a:schemeClr val="accent2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(</m:t>
                            </m:r>
                            <m:r>
                              <a:rPr lang="en-US" sz="2200" i="1">
                                <a:solidFill>
                                  <a:schemeClr val="accent2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𝐻𝑦𝑝𝑜𝑡𝑒𝑛𝑢𝑠𝑒</m:t>
                            </m:r>
                            <m:r>
                              <a:rPr lang="en-US" sz="2200" i="1">
                                <a:solidFill>
                                  <a:schemeClr val="accent2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)</m:t>
                            </m:r>
                          </m:e>
                          <m:sup>
                            <m:r>
                              <a:rPr lang="en-US" sz="2200" i="1">
                                <a:solidFill>
                                  <a:schemeClr val="accent2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2 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sz="2200" dirty="0">
                    <a:solidFill>
                      <a:schemeClr val="accent2">
                        <a:lumMod val="50000"/>
                      </a:schemeClr>
                    </a:solidFill>
                  </a:rPr>
                  <a:t>    </a:t>
                </a:r>
                <a14:m>
                  <m:oMath xmlns:m="http://schemas.openxmlformats.org/officeDocument/2006/math">
                    <m:r>
                      <a:rPr lang="en-US" sz="2200" i="1" dirty="0">
                        <a:solidFill>
                          <a:schemeClr val="accent2">
                            <a:lumMod val="50000"/>
                          </a:schemeClr>
                        </a:solidFill>
                        <a:latin typeface="Cambria Math"/>
                        <a:ea typeface="Cambria Math"/>
                      </a:rPr>
                      <m:t>→</m:t>
                    </m:r>
                  </m:oMath>
                </a14:m>
                <a:r>
                  <a:rPr lang="en-US" sz="2200" dirty="0">
                    <a:solidFill>
                      <a:schemeClr val="accent2">
                        <a:lumMod val="50000"/>
                      </a:schemeClr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US" sz="2200">
                        <a:solidFill>
                          <a:schemeClr val="accent2">
                            <a:lumMod val="50000"/>
                          </a:schemeClr>
                        </a:solidFill>
                        <a:latin typeface="Cambria Math"/>
                      </a:rPr>
                      <m:t>  </m:t>
                    </m:r>
                    <m:r>
                      <a:rPr lang="en-US" sz="2200" i="1">
                        <a:solidFill>
                          <a:schemeClr val="accent2">
                            <a:lumMod val="50000"/>
                          </a:schemeClr>
                        </a:solidFill>
                        <a:latin typeface="Cambria Math"/>
                      </a:rPr>
                      <m:t>1=</m:t>
                    </m:r>
                    <m:sSup>
                      <m:sSupPr>
                        <m:ctrlPr>
                          <a:rPr lang="en-US" sz="2200" i="1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200" i="1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/>
                          </a:rPr>
                          <m:t>(</m:t>
                        </m:r>
                        <m:f>
                          <m:fPr>
                            <m:ctrlPr>
                              <a:rPr lang="en-US" sz="2200" i="1">
                                <a:solidFill>
                                  <a:schemeClr val="accent2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200" i="1">
                                <a:solidFill>
                                  <a:schemeClr val="accent2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𝑂𝑝𝑝𝑜𝑠𝑖𝑡𝑒</m:t>
                            </m:r>
                          </m:num>
                          <m:den>
                            <m:r>
                              <a:rPr lang="en-US" sz="2200" i="1">
                                <a:solidFill>
                                  <a:schemeClr val="accent2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𝐻𝑦𝑝𝑜𝑡𝑒𝑛𝑢𝑠𝑒</m:t>
                            </m:r>
                          </m:den>
                        </m:f>
                        <m:r>
                          <a:rPr lang="en-US" sz="2200" i="1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/>
                          </a:rPr>
                          <m:t>)</m:t>
                        </m:r>
                      </m:e>
                      <m:sup>
                        <m:r>
                          <a:rPr lang="en-US" sz="2200" i="1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en-US" sz="2200" i="1">
                        <a:solidFill>
                          <a:schemeClr val="accent2">
                            <a:lumMod val="50000"/>
                          </a:schemeClr>
                        </a:solidFill>
                        <a:latin typeface="Cambria Math"/>
                      </a:rPr>
                      <m:t> +</m:t>
                    </m:r>
                    <m:sSup>
                      <m:sSupPr>
                        <m:ctrlPr>
                          <a:rPr lang="en-US" sz="2200" i="1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200" i="1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/>
                          </a:rPr>
                          <m:t> (</m:t>
                        </m:r>
                        <m:f>
                          <m:fPr>
                            <m:ctrlPr>
                              <a:rPr lang="en-US" sz="2200" i="1">
                                <a:solidFill>
                                  <a:schemeClr val="accent2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200" i="1">
                                <a:solidFill>
                                  <a:schemeClr val="accent2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𝐴𝑑𝑗𝑎𝑐𝑒𝑛𝑡</m:t>
                            </m:r>
                          </m:num>
                          <m:den>
                            <m:r>
                              <a:rPr lang="en-US" sz="2200" i="1">
                                <a:solidFill>
                                  <a:schemeClr val="accent2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𝐻𝑦𝑝𝑜𝑡𝑒𝑛𝑢𝑠𝑒</m:t>
                            </m:r>
                          </m:den>
                        </m:f>
                        <m:r>
                          <a:rPr lang="en-US" sz="2200" i="1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/>
                          </a:rPr>
                          <m:t>)</m:t>
                        </m:r>
                      </m:e>
                      <m:sup>
                        <m:r>
                          <a:rPr lang="en-US" sz="2200" i="1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endParaRPr lang="en-US" sz="2200" dirty="0">
                  <a:solidFill>
                    <a:schemeClr val="accent2">
                      <a:lumMod val="5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00200" y="4517508"/>
                <a:ext cx="10058400" cy="664093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/>
              <p:cNvSpPr txBox="1"/>
              <p:nvPr/>
            </p:nvSpPr>
            <p:spPr>
              <a:xfrm>
                <a:off x="2254827" y="5588123"/>
                <a:ext cx="6934200" cy="5329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1" i="1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Cambria Math"/>
                        </a:rPr>
                        <m:t>𝟏</m:t>
                      </m:r>
                      <m:r>
                        <a:rPr lang="en-US" sz="2800" b="1" i="1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en-US" sz="2800" b="1" i="1">
                              <a:solidFill>
                                <a:schemeClr val="accent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800" b="1" i="1">
                              <a:solidFill>
                                <a:schemeClr val="accent2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𝒔𝒊𝒏</m:t>
                          </m:r>
                        </m:e>
                        <m:sup>
                          <m:r>
                            <a:rPr lang="en-US" sz="2800" b="1" i="1">
                              <a:solidFill>
                                <a:schemeClr val="accent2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𝟐</m:t>
                          </m:r>
                        </m:sup>
                      </m:sSup>
                      <m:d>
                        <m:dPr>
                          <m:ctrlPr>
                            <a:rPr lang="en-US" sz="2800" b="1" i="1">
                              <a:solidFill>
                                <a:schemeClr val="accent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800" b="1" i="1">
                              <a:solidFill>
                                <a:schemeClr val="accent2">
                                  <a:lumMod val="50000"/>
                                </a:schemeClr>
                              </a:solidFill>
                              <a:latin typeface="Cambria Math"/>
                              <a:ea typeface="Cambria Math"/>
                            </a:rPr>
                            <m:t>𝜽</m:t>
                          </m:r>
                        </m:e>
                      </m:d>
                      <m:r>
                        <a:rPr lang="en-US" sz="2800" b="1" i="1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Cambria Math"/>
                          <a:ea typeface="Cambria Math"/>
                        </a:rPr>
                        <m:t>+</m:t>
                      </m:r>
                      <m:sSup>
                        <m:sSupPr>
                          <m:ctrlPr>
                            <a:rPr lang="en-US" sz="2800" b="1" i="1">
                              <a:solidFill>
                                <a:schemeClr val="accent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800" b="1" i="1">
                              <a:solidFill>
                                <a:schemeClr val="accent2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𝒄𝒐𝒔</m:t>
                          </m:r>
                        </m:e>
                        <m:sup>
                          <m:r>
                            <a:rPr lang="en-US" sz="2800" b="1" i="1">
                              <a:solidFill>
                                <a:schemeClr val="accent2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𝟐</m:t>
                          </m:r>
                        </m:sup>
                      </m:sSup>
                      <m:d>
                        <m:dPr>
                          <m:ctrlPr>
                            <a:rPr lang="en-US" sz="2800" b="1" i="1">
                              <a:solidFill>
                                <a:schemeClr val="accent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800" b="1" i="1">
                              <a:solidFill>
                                <a:schemeClr val="accent2">
                                  <a:lumMod val="50000"/>
                                </a:schemeClr>
                              </a:solidFill>
                              <a:latin typeface="Cambria Math"/>
                              <a:ea typeface="Cambria Math"/>
                            </a:rPr>
                            <m:t>𝜽</m:t>
                          </m:r>
                        </m:e>
                      </m:d>
                    </m:oMath>
                  </m:oMathPara>
                </a14:m>
                <a:endParaRPr lang="en-US" sz="2800" b="1" dirty="0">
                  <a:solidFill>
                    <a:schemeClr val="accent2">
                      <a:lumMod val="5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13" name="TextBox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54827" y="5588123"/>
                <a:ext cx="6934200" cy="532966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905257414"/>
      </p:ext>
    </p:extLst>
  </p:cSld>
  <p:clrMapOvr>
    <a:masterClrMapping/>
  </p:clrMapOvr>
  <p:transition spd="slow">
    <p:wheel spokes="1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itle 27"/>
          <p:cNvSpPr>
            <a:spLocks noGrp="1"/>
          </p:cNvSpPr>
          <p:nvPr>
            <p:ph type="title"/>
          </p:nvPr>
        </p:nvSpPr>
        <p:spPr>
          <a:xfrm>
            <a:off x="1719695" y="347246"/>
            <a:ext cx="9038360" cy="387044"/>
          </a:xfrm>
        </p:spPr>
        <p:txBody>
          <a:bodyPr/>
          <a:lstStyle/>
          <a:p>
            <a:r>
              <a:rPr lang="en-US" dirty="0"/>
              <a:t>TRIGONOMETRIC IDENTITIES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10172103" y="76201"/>
            <a:ext cx="5859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</a:rPr>
              <a:t>10</a:t>
            </a:r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891145" y="1676401"/>
            <a:ext cx="802341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400" b="1" dirty="0"/>
              <a:t>Similarly, </a:t>
            </a:r>
            <a:r>
              <a:rPr lang="en-US" sz="2400" dirty="0"/>
              <a:t>other two Pythagorean identities can be written as:</a:t>
            </a:r>
            <a:endParaRPr lang="en-US" sz="24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/>
              <p:cNvSpPr txBox="1"/>
              <p:nvPr/>
            </p:nvSpPr>
            <p:spPr>
              <a:xfrm>
                <a:off x="2133600" y="2964873"/>
                <a:ext cx="6934200" cy="5329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1" i="1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Cambria Math"/>
                        </a:rPr>
                        <m:t>𝟏</m:t>
                      </m:r>
                      <m:r>
                        <a:rPr lang="en-US" sz="2800" b="1" i="1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Cambria Math"/>
                        </a:rPr>
                        <m:t>+</m:t>
                      </m:r>
                      <m:sSup>
                        <m:sSupPr>
                          <m:ctrlPr>
                            <a:rPr lang="en-US" sz="2800" b="1" i="1">
                              <a:solidFill>
                                <a:schemeClr val="accent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800" b="1" i="1">
                              <a:solidFill>
                                <a:schemeClr val="accent2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𝒕𝒂𝒏</m:t>
                          </m:r>
                        </m:e>
                        <m:sup>
                          <m:r>
                            <a:rPr lang="en-US" sz="2800" b="1" i="1">
                              <a:solidFill>
                                <a:schemeClr val="accent2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𝟐</m:t>
                          </m:r>
                        </m:sup>
                      </m:sSup>
                      <m:d>
                        <m:dPr>
                          <m:ctrlPr>
                            <a:rPr lang="en-US" sz="2800" b="1" i="1">
                              <a:solidFill>
                                <a:schemeClr val="accent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800" b="1" i="1">
                              <a:solidFill>
                                <a:schemeClr val="accent2">
                                  <a:lumMod val="50000"/>
                                </a:schemeClr>
                              </a:solidFill>
                              <a:latin typeface="Cambria Math"/>
                              <a:ea typeface="Cambria Math"/>
                            </a:rPr>
                            <m:t>𝜽</m:t>
                          </m:r>
                        </m:e>
                      </m:d>
                      <m:r>
                        <a:rPr lang="en-US" sz="2800" b="1" i="1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en-US" sz="2800" b="1" i="1">
                              <a:solidFill>
                                <a:schemeClr val="accent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800" b="1" i="1">
                              <a:solidFill>
                                <a:schemeClr val="accent2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𝒔𝒆𝒄</m:t>
                          </m:r>
                        </m:e>
                        <m:sup>
                          <m:r>
                            <a:rPr lang="en-US" sz="2800" b="1" i="1">
                              <a:solidFill>
                                <a:schemeClr val="accent2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𝟐</m:t>
                          </m:r>
                        </m:sup>
                      </m:sSup>
                      <m:d>
                        <m:dPr>
                          <m:ctrlPr>
                            <a:rPr lang="en-US" sz="2800" b="1" i="1">
                              <a:solidFill>
                                <a:schemeClr val="accent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800" b="1" i="1">
                              <a:solidFill>
                                <a:schemeClr val="accent2">
                                  <a:lumMod val="50000"/>
                                </a:schemeClr>
                              </a:solidFill>
                              <a:latin typeface="Cambria Math"/>
                              <a:ea typeface="Cambria Math"/>
                            </a:rPr>
                            <m:t>𝜽</m:t>
                          </m:r>
                        </m:e>
                      </m:d>
                    </m:oMath>
                  </m:oMathPara>
                </a14:m>
                <a:endParaRPr lang="en-US" sz="2800" b="1" dirty="0">
                  <a:solidFill>
                    <a:schemeClr val="accent2">
                      <a:lumMod val="5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13" name="TextBox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33600" y="2964873"/>
                <a:ext cx="6934200" cy="532966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/>
              <p:cNvSpPr txBox="1"/>
              <p:nvPr/>
            </p:nvSpPr>
            <p:spPr>
              <a:xfrm>
                <a:off x="2362200" y="4298156"/>
                <a:ext cx="6934200" cy="5329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1" i="1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Cambria Math"/>
                        </a:rPr>
                        <m:t>𝟏</m:t>
                      </m:r>
                      <m:r>
                        <a:rPr lang="en-US" sz="2800" b="1" i="1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Cambria Math"/>
                        </a:rPr>
                        <m:t>+</m:t>
                      </m:r>
                      <m:sSup>
                        <m:sSupPr>
                          <m:ctrlPr>
                            <a:rPr lang="en-US" sz="2800" b="1" i="1">
                              <a:solidFill>
                                <a:schemeClr val="accent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800" b="1" i="1">
                              <a:solidFill>
                                <a:schemeClr val="accent2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𝒄𝒐𝒕</m:t>
                          </m:r>
                        </m:e>
                        <m:sup>
                          <m:r>
                            <a:rPr lang="en-US" sz="2800" b="1" i="1">
                              <a:solidFill>
                                <a:schemeClr val="accent2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𝟐</m:t>
                          </m:r>
                        </m:sup>
                      </m:sSup>
                      <m:d>
                        <m:dPr>
                          <m:ctrlPr>
                            <a:rPr lang="en-US" sz="2800" b="1" i="1">
                              <a:solidFill>
                                <a:schemeClr val="accent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800" b="1" i="1">
                              <a:solidFill>
                                <a:schemeClr val="accent2">
                                  <a:lumMod val="50000"/>
                                </a:schemeClr>
                              </a:solidFill>
                              <a:latin typeface="Cambria Math"/>
                              <a:ea typeface="Cambria Math"/>
                            </a:rPr>
                            <m:t>𝜽</m:t>
                          </m:r>
                        </m:e>
                      </m:d>
                      <m:r>
                        <a:rPr lang="en-US" sz="2800" b="1" i="1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en-US" sz="2800" b="1" i="1">
                              <a:solidFill>
                                <a:schemeClr val="accent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800" b="1" i="1">
                              <a:solidFill>
                                <a:schemeClr val="accent2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𝒄𝒐𝒔𝒆𝒄</m:t>
                          </m:r>
                        </m:e>
                        <m:sup>
                          <m:r>
                            <a:rPr lang="en-US" sz="2800" b="1" i="1">
                              <a:solidFill>
                                <a:schemeClr val="accent2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𝟐</m:t>
                          </m:r>
                        </m:sup>
                      </m:sSup>
                      <m:d>
                        <m:dPr>
                          <m:ctrlPr>
                            <a:rPr lang="en-US" sz="2800" b="1" i="1">
                              <a:solidFill>
                                <a:schemeClr val="accent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800" b="1" i="1">
                              <a:solidFill>
                                <a:schemeClr val="accent2">
                                  <a:lumMod val="50000"/>
                                </a:schemeClr>
                              </a:solidFill>
                              <a:latin typeface="Cambria Math"/>
                              <a:ea typeface="Cambria Math"/>
                            </a:rPr>
                            <m:t>𝜽</m:t>
                          </m:r>
                        </m:e>
                      </m:d>
                    </m:oMath>
                  </m:oMathPara>
                </a14:m>
                <a:endParaRPr lang="en-US" sz="2800" b="1" dirty="0">
                  <a:solidFill>
                    <a:schemeClr val="accent2">
                      <a:lumMod val="5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14" name="Text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62200" y="4298156"/>
                <a:ext cx="6934200" cy="532966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57689451"/>
      </p:ext>
    </p:extLst>
  </p:cSld>
  <p:clrMapOvr>
    <a:masterClrMapping/>
  </p:clrMapOvr>
  <p:transition spd="slow">
    <p:wheel spokes="1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itle 27"/>
          <p:cNvSpPr>
            <a:spLocks noGrp="1"/>
          </p:cNvSpPr>
          <p:nvPr>
            <p:ph type="title"/>
          </p:nvPr>
        </p:nvSpPr>
        <p:spPr>
          <a:xfrm>
            <a:off x="1719695" y="347246"/>
            <a:ext cx="9038360" cy="387044"/>
          </a:xfrm>
        </p:spPr>
        <p:txBody>
          <a:bodyPr/>
          <a:lstStyle/>
          <a:p>
            <a:r>
              <a:rPr lang="en-US" dirty="0"/>
              <a:t>TRIGONOMETRIC IDENTITIES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10172103" y="76201"/>
            <a:ext cx="5859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</a:rPr>
              <a:t>11</a:t>
            </a:r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724400" y="990600"/>
            <a:ext cx="202299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 typeface="Wingdings" panose="05000000000000000000" pitchFamily="2" charset="2"/>
              <a:buNone/>
            </a:pPr>
            <a:r>
              <a:rPr lang="en-US" altLang="en-US" sz="2800" b="1" dirty="0"/>
              <a:t>PROBLEM 1: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62288" y="3200400"/>
            <a:ext cx="2730500" cy="213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ectangle 9"/>
          <p:cNvSpPr/>
          <p:nvPr/>
        </p:nvSpPr>
        <p:spPr>
          <a:xfrm>
            <a:off x="1905000" y="1671936"/>
            <a:ext cx="80772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en-US" sz="2400" dirty="0"/>
              <a:t>Consider the right-angled triangle in the figure and  write the six basic trigonometric identities.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Rectangle 10"/>
              <p:cNvSpPr/>
              <p:nvPr/>
            </p:nvSpPr>
            <p:spPr>
              <a:xfrm>
                <a:off x="1524000" y="2678576"/>
                <a:ext cx="8458200" cy="33480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altLang="en-US" sz="2400" dirty="0"/>
                  <a:t>    </a:t>
                </a:r>
                <a:r>
                  <a:rPr lang="en-US" altLang="en-US" sz="2400" dirty="0">
                    <a:solidFill>
                      <a:schemeClr val="accent2">
                        <a:lumMod val="50000"/>
                      </a:schemeClr>
                    </a:solidFill>
                  </a:rPr>
                  <a:t>Here, </a:t>
                </a:r>
                <a14:m>
                  <m:oMath xmlns:m="http://schemas.openxmlformats.org/officeDocument/2006/math">
                    <m:r>
                      <a:rPr lang="en-US" altLang="en-US" sz="2400" i="1" dirty="0">
                        <a:solidFill>
                          <a:schemeClr val="accent2">
                            <a:lumMod val="50000"/>
                          </a:schemeClr>
                        </a:solidFill>
                        <a:latin typeface="Cambria Math"/>
                      </a:rPr>
                      <m:t>𝑜𝑝𝑝𝑜𝑠𝑖𝑡𝑒</m:t>
                    </m:r>
                    <m:r>
                      <a:rPr lang="en-US" altLang="en-US" sz="2400" i="1" dirty="0">
                        <a:solidFill>
                          <a:schemeClr val="accent2">
                            <a:lumMod val="50000"/>
                          </a:schemeClr>
                        </a:solidFill>
                        <a:latin typeface="Cambria Math"/>
                      </a:rPr>
                      <m:t> = </m:t>
                    </m:r>
                    <m:rad>
                      <m:radPr>
                        <m:degHide m:val="on"/>
                        <m:ctrlPr>
                          <a:rPr lang="en-US" altLang="en-US" sz="2400" i="1" dirty="0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n-US" altLang="en-US" sz="2400" i="1" dirty="0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/>
                          </a:rPr>
                          <m:t>3</m:t>
                        </m:r>
                      </m:e>
                    </m:rad>
                  </m:oMath>
                </a14:m>
                <a:r>
                  <a:rPr lang="en-US" altLang="en-US" sz="2400" dirty="0">
                    <a:solidFill>
                      <a:schemeClr val="accent2">
                        <a:lumMod val="50000"/>
                      </a:schemeClr>
                    </a:solidFill>
                  </a:rPr>
                  <a:t>  ;  </a:t>
                </a:r>
                <a14:m>
                  <m:oMath xmlns:m="http://schemas.openxmlformats.org/officeDocument/2006/math">
                    <m:r>
                      <a:rPr lang="en-US" altLang="en-US" sz="2400" i="1">
                        <a:solidFill>
                          <a:schemeClr val="accent2">
                            <a:lumMod val="50000"/>
                          </a:schemeClr>
                        </a:solidFill>
                        <a:latin typeface="Cambria Math"/>
                      </a:rPr>
                      <m:t>𝑎𝑑𝑗𝑎𝑐𝑒𝑛𝑡</m:t>
                    </m:r>
                    <m:r>
                      <a:rPr lang="en-US" altLang="en-US" sz="2400" i="1">
                        <a:solidFill>
                          <a:schemeClr val="accent2">
                            <a:lumMod val="50000"/>
                          </a:schemeClr>
                        </a:solidFill>
                        <a:latin typeface="Cambria Math"/>
                      </a:rPr>
                      <m:t>=1  ;   </m:t>
                    </m:r>
                    <m:r>
                      <a:rPr lang="en-US" altLang="en-US" sz="2400" i="1">
                        <a:solidFill>
                          <a:schemeClr val="accent2">
                            <a:lumMod val="50000"/>
                          </a:schemeClr>
                        </a:solidFill>
                        <a:latin typeface="Cambria Math"/>
                      </a:rPr>
                      <m:t>h𝑦𝑝𝑜𝑡𝑒𝑛𝑢𝑠𝑒</m:t>
                    </m:r>
                    <m:r>
                      <a:rPr lang="en-US" altLang="en-US" sz="2400" i="1">
                        <a:solidFill>
                          <a:schemeClr val="accent2">
                            <a:lumMod val="50000"/>
                          </a:schemeClr>
                        </a:solidFill>
                        <a:latin typeface="Cambria Math"/>
                      </a:rPr>
                      <m:t>=2</m:t>
                    </m:r>
                  </m:oMath>
                </a14:m>
                <a:endParaRPr lang="en-US" altLang="en-US" sz="2400" dirty="0">
                  <a:solidFill>
                    <a:schemeClr val="accent2">
                      <a:lumMod val="50000"/>
                    </a:schemeClr>
                  </a:solidFill>
                </a:endParaRPr>
              </a:p>
              <a:p>
                <a:r>
                  <a:rPr lang="en-US" altLang="en-US" sz="2400" dirty="0">
                    <a:solidFill>
                      <a:schemeClr val="accent2">
                        <a:lumMod val="50000"/>
                      </a:schemeClr>
                    </a:solidFill>
                  </a:rPr>
                  <a:t> </a:t>
                </a:r>
              </a:p>
              <a:p>
                <a:r>
                  <a:rPr lang="en-US" altLang="en-US" sz="2400" dirty="0">
                    <a:solidFill>
                      <a:schemeClr val="accent2">
                        <a:lumMod val="50000"/>
                      </a:schemeClr>
                    </a:solidFill>
                  </a:rPr>
                  <a:t>    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altLang="en-US" sz="2400" i="1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altLang="en-US" sz="2400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/>
                          </a:rPr>
                          <m:t>sin</m:t>
                        </m:r>
                      </m:fName>
                      <m:e>
                        <m:d>
                          <m:dPr>
                            <m:ctrlPr>
                              <a:rPr lang="en-US" altLang="en-US" sz="2400" i="1">
                                <a:solidFill>
                                  <a:schemeClr val="accent2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altLang="en-US" sz="2400" i="1">
                                <a:solidFill>
                                  <a:schemeClr val="accent2">
                                    <a:lumMod val="50000"/>
                                  </a:schemeClr>
                                </a:solidFill>
                                <a:latin typeface="Cambria Math"/>
                                <a:ea typeface="Cambria Math"/>
                              </a:rPr>
                              <m:t>𝜃</m:t>
                            </m:r>
                          </m:e>
                        </m:d>
                      </m:e>
                    </m:func>
                    <m:r>
                      <a:rPr lang="en-US" altLang="en-US" sz="2400" i="1">
                        <a:solidFill>
                          <a:schemeClr val="accent2">
                            <a:lumMod val="50000"/>
                          </a:schemeClr>
                        </a:solidFill>
                        <a:latin typeface="Cambria Math"/>
                        <a:ea typeface="Cambria Math"/>
                      </a:rPr>
                      <m:t>= </m:t>
                    </m:r>
                    <m:f>
                      <m:fPr>
                        <m:ctrlPr>
                          <a:rPr lang="en-US" altLang="en-US" sz="2400" i="1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en-US" sz="2400" i="1">
                                <a:solidFill>
                                  <a:schemeClr val="accent2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en-US" sz="2400" i="1">
                                <a:solidFill>
                                  <a:schemeClr val="accent2">
                                    <a:lumMod val="50000"/>
                                  </a:schemeClr>
                                </a:solidFill>
                                <a:latin typeface="Cambria Math"/>
                                <a:ea typeface="Cambria Math"/>
                              </a:rPr>
                              <m:t>3</m:t>
                            </m:r>
                          </m:e>
                        </m:rad>
                      </m:num>
                      <m:den>
                        <m:r>
                          <a:rPr lang="en-US" altLang="en-US" sz="2400" i="1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/>
                            <a:ea typeface="Cambria Math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en-US" sz="2400" dirty="0">
                    <a:solidFill>
                      <a:schemeClr val="accent2">
                        <a:lumMod val="50000"/>
                      </a:schemeClr>
                    </a:solidFill>
                  </a:rPr>
                  <a:t>     ;    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altLang="en-US" sz="2400" i="1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altLang="en-US" sz="2400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/>
                          </a:rPr>
                          <m:t>cos</m:t>
                        </m:r>
                      </m:fName>
                      <m:e>
                        <m:d>
                          <m:dPr>
                            <m:ctrlPr>
                              <a:rPr lang="en-US" altLang="en-US" sz="2400" i="1">
                                <a:solidFill>
                                  <a:schemeClr val="accent2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altLang="en-US" sz="2400" i="1">
                                <a:solidFill>
                                  <a:schemeClr val="accent2">
                                    <a:lumMod val="50000"/>
                                  </a:schemeClr>
                                </a:solidFill>
                                <a:latin typeface="Cambria Math"/>
                                <a:ea typeface="Cambria Math"/>
                              </a:rPr>
                              <m:t>𝜃</m:t>
                            </m:r>
                          </m:e>
                        </m:d>
                      </m:e>
                    </m:func>
                    <m:r>
                      <a:rPr lang="en-US" altLang="en-US" sz="2400" i="1">
                        <a:solidFill>
                          <a:schemeClr val="accent2">
                            <a:lumMod val="50000"/>
                          </a:schemeClr>
                        </a:solidFill>
                        <a:latin typeface="Cambria Math"/>
                        <a:ea typeface="Cambria Math"/>
                      </a:rPr>
                      <m:t>= </m:t>
                    </m:r>
                    <m:f>
                      <m:fPr>
                        <m:ctrlPr>
                          <a:rPr lang="en-US" altLang="en-US" sz="2400" i="1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fPr>
                      <m:num>
                        <m:r>
                          <a:rPr lang="en-US" altLang="en-US" sz="2400" i="1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/>
                            <a:ea typeface="Cambria Math"/>
                          </a:rPr>
                          <m:t>1</m:t>
                        </m:r>
                      </m:num>
                      <m:den>
                        <m:r>
                          <a:rPr lang="en-US" altLang="en-US" sz="2400" i="1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/>
                            <a:ea typeface="Cambria Math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en-US" sz="2400" dirty="0">
                    <a:solidFill>
                      <a:schemeClr val="accent2">
                        <a:lumMod val="50000"/>
                      </a:schemeClr>
                    </a:solidFill>
                  </a:rPr>
                  <a:t> </a:t>
                </a:r>
                <a:br>
                  <a:rPr lang="en-US" altLang="en-US" sz="2400" dirty="0">
                    <a:solidFill>
                      <a:schemeClr val="accent2">
                        <a:lumMod val="50000"/>
                      </a:schemeClr>
                    </a:solidFill>
                  </a:rPr>
                </a:br>
                <a:endParaRPr lang="en-US" altLang="en-US" sz="2400" dirty="0">
                  <a:solidFill>
                    <a:schemeClr val="accent2">
                      <a:lumMod val="50000"/>
                    </a:schemeClr>
                  </a:solidFill>
                </a:endParaRPr>
              </a:p>
              <a:p>
                <a:r>
                  <a:rPr lang="en-US" altLang="en-US" sz="2400" dirty="0">
                    <a:solidFill>
                      <a:schemeClr val="accent2">
                        <a:lumMod val="50000"/>
                      </a:schemeClr>
                    </a:solidFill>
                  </a:rPr>
                  <a:t>    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altLang="en-US" sz="2400" i="1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altLang="en-US" sz="2400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/>
                          </a:rPr>
                          <m:t>tan</m:t>
                        </m:r>
                      </m:fName>
                      <m:e>
                        <m:d>
                          <m:dPr>
                            <m:ctrlPr>
                              <a:rPr lang="en-US" altLang="en-US" sz="2400" i="1">
                                <a:solidFill>
                                  <a:schemeClr val="accent2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altLang="en-US" sz="2400" i="1">
                                <a:solidFill>
                                  <a:schemeClr val="accent2">
                                    <a:lumMod val="50000"/>
                                  </a:schemeClr>
                                </a:solidFill>
                                <a:latin typeface="Cambria Math"/>
                                <a:ea typeface="Cambria Math"/>
                              </a:rPr>
                              <m:t>𝜃</m:t>
                            </m:r>
                          </m:e>
                        </m:d>
                      </m:e>
                    </m:func>
                    <m:r>
                      <a:rPr lang="en-US" altLang="en-US" sz="2400" i="1">
                        <a:solidFill>
                          <a:schemeClr val="accent2">
                            <a:lumMod val="50000"/>
                          </a:schemeClr>
                        </a:solidFill>
                        <a:latin typeface="Cambria Math"/>
                        <a:ea typeface="Cambria Math"/>
                      </a:rPr>
                      <m:t>= </m:t>
                    </m:r>
                    <m:rad>
                      <m:radPr>
                        <m:degHide m:val="on"/>
                        <m:ctrlPr>
                          <a:rPr lang="en-US" altLang="en-US" sz="2400" i="1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radPr>
                      <m:deg/>
                      <m:e>
                        <m:r>
                          <a:rPr lang="en-US" altLang="en-US" sz="2400" i="1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/>
                            <a:ea typeface="Cambria Math"/>
                          </a:rPr>
                          <m:t>3</m:t>
                        </m:r>
                      </m:e>
                    </m:rad>
                    <m:r>
                      <a:rPr lang="en-US" altLang="en-US" sz="2400" i="1">
                        <a:solidFill>
                          <a:schemeClr val="accent2">
                            <a:lumMod val="50000"/>
                          </a:schemeClr>
                        </a:solidFill>
                        <a:latin typeface="Cambria Math"/>
                        <a:ea typeface="Cambria Math"/>
                      </a:rPr>
                      <m:t>   ;    </m:t>
                    </m:r>
                    <m:func>
                      <m:funcPr>
                        <m:ctrlPr>
                          <a:rPr lang="en-US" altLang="en-US" sz="2400" i="1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altLang="en-US" sz="2400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/>
                          </a:rPr>
                          <m:t>cot</m:t>
                        </m:r>
                      </m:fName>
                      <m:e>
                        <m:d>
                          <m:dPr>
                            <m:ctrlPr>
                              <a:rPr lang="en-US" altLang="en-US" sz="2400" i="1">
                                <a:solidFill>
                                  <a:schemeClr val="accent2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altLang="en-US" sz="2400" i="1">
                                <a:solidFill>
                                  <a:schemeClr val="accent2">
                                    <a:lumMod val="50000"/>
                                  </a:schemeClr>
                                </a:solidFill>
                                <a:latin typeface="Cambria Math"/>
                                <a:ea typeface="Cambria Math"/>
                              </a:rPr>
                              <m:t>𝜃</m:t>
                            </m:r>
                          </m:e>
                        </m:d>
                      </m:e>
                    </m:func>
                    <m:r>
                      <a:rPr lang="en-US" altLang="en-US" sz="2400" i="1">
                        <a:solidFill>
                          <a:schemeClr val="accent2">
                            <a:lumMod val="50000"/>
                          </a:schemeClr>
                        </a:solidFill>
                        <a:latin typeface="Cambria Math"/>
                        <a:ea typeface="Cambria Math"/>
                      </a:rPr>
                      <m:t>= </m:t>
                    </m:r>
                    <m:f>
                      <m:fPr>
                        <m:ctrlPr>
                          <a:rPr lang="en-US" altLang="en-US" sz="2400" i="1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fPr>
                      <m:num>
                        <m:r>
                          <a:rPr lang="en-US" altLang="en-US" sz="2400" i="1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/>
                            <a:ea typeface="Cambria Math"/>
                          </a:rPr>
                          <m:t>1</m:t>
                        </m:r>
                      </m:num>
                      <m:den>
                        <m:rad>
                          <m:radPr>
                            <m:degHide m:val="on"/>
                            <m:ctrlPr>
                              <a:rPr lang="en-US" altLang="en-US" sz="2400" i="1">
                                <a:solidFill>
                                  <a:schemeClr val="accent2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en-US" sz="2400" i="1">
                                <a:solidFill>
                                  <a:schemeClr val="accent2">
                                    <a:lumMod val="50000"/>
                                  </a:schemeClr>
                                </a:solidFill>
                                <a:latin typeface="Cambria Math"/>
                                <a:ea typeface="Cambria Math"/>
                              </a:rPr>
                              <m:t>3</m:t>
                            </m:r>
                          </m:e>
                        </m:rad>
                      </m:den>
                    </m:f>
                  </m:oMath>
                </a14:m>
                <a:endParaRPr lang="en-US" altLang="en-US" sz="2400" dirty="0">
                  <a:solidFill>
                    <a:schemeClr val="accent2">
                      <a:lumMod val="50000"/>
                    </a:schemeClr>
                  </a:solidFill>
                </a:endParaRPr>
              </a:p>
              <a:p>
                <a:endParaRPr lang="en-US" altLang="en-US" sz="2400" dirty="0">
                  <a:solidFill>
                    <a:schemeClr val="accent2">
                      <a:lumMod val="50000"/>
                    </a:schemeClr>
                  </a:solidFill>
                </a:endParaRPr>
              </a:p>
              <a:p>
                <a:r>
                  <a:rPr lang="en-US" altLang="en-US" sz="2400" dirty="0">
                    <a:solidFill>
                      <a:schemeClr val="accent2">
                        <a:lumMod val="50000"/>
                      </a:schemeClr>
                    </a:solidFill>
                  </a:rPr>
                  <a:t>    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altLang="en-US" sz="2400" i="1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altLang="en-US" sz="2400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/>
                          </a:rPr>
                          <m:t>cosec</m:t>
                        </m:r>
                      </m:fName>
                      <m:e>
                        <m:d>
                          <m:dPr>
                            <m:ctrlPr>
                              <a:rPr lang="en-US" altLang="en-US" sz="2400" i="1">
                                <a:solidFill>
                                  <a:schemeClr val="accent2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altLang="en-US" sz="2400" i="1">
                                <a:solidFill>
                                  <a:schemeClr val="accent2">
                                    <a:lumMod val="50000"/>
                                  </a:schemeClr>
                                </a:solidFill>
                                <a:latin typeface="Cambria Math"/>
                                <a:ea typeface="Cambria Math"/>
                              </a:rPr>
                              <m:t>𝜃</m:t>
                            </m:r>
                          </m:e>
                        </m:d>
                      </m:e>
                    </m:func>
                    <m:r>
                      <a:rPr lang="en-US" altLang="en-US" sz="2400" i="1">
                        <a:solidFill>
                          <a:schemeClr val="accent2">
                            <a:lumMod val="50000"/>
                          </a:schemeClr>
                        </a:solidFill>
                        <a:latin typeface="Cambria Math"/>
                        <a:ea typeface="Cambria Math"/>
                      </a:rPr>
                      <m:t>=</m:t>
                    </m:r>
                    <m:f>
                      <m:fPr>
                        <m:ctrlPr>
                          <a:rPr lang="en-US" altLang="en-US" sz="2400" i="1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fPr>
                      <m:num>
                        <m:r>
                          <a:rPr lang="en-US" altLang="en-US" sz="2400" i="1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/>
                            <a:ea typeface="Cambria Math"/>
                          </a:rPr>
                          <m:t>2</m:t>
                        </m:r>
                      </m:num>
                      <m:den>
                        <m:rad>
                          <m:radPr>
                            <m:degHide m:val="on"/>
                            <m:ctrlPr>
                              <a:rPr lang="en-US" altLang="en-US" sz="2400" i="1">
                                <a:solidFill>
                                  <a:schemeClr val="accent2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en-US" sz="2400" i="1">
                                <a:solidFill>
                                  <a:schemeClr val="accent2">
                                    <a:lumMod val="50000"/>
                                  </a:schemeClr>
                                </a:solidFill>
                                <a:latin typeface="Cambria Math"/>
                                <a:ea typeface="Cambria Math"/>
                              </a:rPr>
                              <m:t>3</m:t>
                            </m:r>
                          </m:e>
                        </m:rad>
                      </m:den>
                    </m:f>
                    <m:r>
                      <a:rPr lang="en-US" altLang="en-US" sz="2400" i="1">
                        <a:solidFill>
                          <a:schemeClr val="accent2">
                            <a:lumMod val="50000"/>
                          </a:schemeClr>
                        </a:solidFill>
                        <a:latin typeface="Cambria Math"/>
                        <a:ea typeface="Cambria Math"/>
                      </a:rPr>
                      <m:t>;    </m:t>
                    </m:r>
                    <m:func>
                      <m:funcPr>
                        <m:ctrlPr>
                          <a:rPr lang="en-US" altLang="en-US" sz="2400" i="1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altLang="en-US" sz="2400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/>
                          </a:rPr>
                          <m:t>sec</m:t>
                        </m:r>
                      </m:fName>
                      <m:e>
                        <m:d>
                          <m:dPr>
                            <m:ctrlPr>
                              <a:rPr lang="en-US" altLang="en-US" sz="2400" i="1">
                                <a:solidFill>
                                  <a:schemeClr val="accent2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altLang="en-US" sz="2400" i="1">
                                <a:solidFill>
                                  <a:schemeClr val="accent2">
                                    <a:lumMod val="50000"/>
                                  </a:schemeClr>
                                </a:solidFill>
                                <a:latin typeface="Cambria Math"/>
                                <a:ea typeface="Cambria Math"/>
                              </a:rPr>
                              <m:t>𝜃</m:t>
                            </m:r>
                          </m:e>
                        </m:d>
                      </m:e>
                    </m:func>
                    <m:r>
                      <a:rPr lang="en-US" altLang="en-US" sz="2400" i="1">
                        <a:solidFill>
                          <a:schemeClr val="accent2">
                            <a:lumMod val="50000"/>
                          </a:schemeClr>
                        </a:solidFill>
                        <a:latin typeface="Cambria Math"/>
                        <a:ea typeface="Cambria Math"/>
                      </a:rPr>
                      <m:t>=2</m:t>
                    </m:r>
                  </m:oMath>
                </a14:m>
                <a:endParaRPr lang="en-US" altLang="en-US" sz="2400" dirty="0">
                  <a:solidFill>
                    <a:schemeClr val="accent2">
                      <a:lumMod val="5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11" name="Rectangle 1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24000" y="2678576"/>
                <a:ext cx="8458200" cy="3348032"/>
              </a:xfrm>
              <a:prstGeom prst="rect">
                <a:avLst/>
              </a:prstGeom>
              <a:blipFill>
                <a:blip r:embed="rId3"/>
                <a:stretch>
                  <a:fillRect t="-36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376016190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0" grpId="0"/>
      <p:bldP spid="11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itle 27"/>
          <p:cNvSpPr>
            <a:spLocks noGrp="1"/>
          </p:cNvSpPr>
          <p:nvPr>
            <p:ph type="title"/>
          </p:nvPr>
        </p:nvSpPr>
        <p:spPr>
          <a:xfrm>
            <a:off x="1719695" y="347246"/>
            <a:ext cx="9038360" cy="387044"/>
          </a:xfrm>
        </p:spPr>
        <p:txBody>
          <a:bodyPr/>
          <a:lstStyle/>
          <a:p>
            <a:r>
              <a:rPr lang="en-US" dirty="0"/>
              <a:t>TRIGONOMETRIC IDENTITIES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10172103" y="76201"/>
            <a:ext cx="5859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</a:rPr>
              <a:t>12</a:t>
            </a:r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835010" y="744470"/>
            <a:ext cx="202299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 typeface="Wingdings" panose="05000000000000000000" pitchFamily="2" charset="2"/>
              <a:buNone/>
            </a:pPr>
            <a:r>
              <a:rPr lang="en-US" altLang="en-US" sz="2800" b="1" dirty="0"/>
              <a:t>PROBLEM 2: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Rectangle 9"/>
              <p:cNvSpPr/>
              <p:nvPr/>
            </p:nvSpPr>
            <p:spPr>
              <a:xfrm>
                <a:off x="1905000" y="1219200"/>
                <a:ext cx="8077200" cy="135255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altLang="en-US" sz="2400" dirty="0"/>
                  <a:t>Find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altLang="en-US" sz="2400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altLang="en-US" sz="2400">
                            <a:latin typeface="Cambria Math"/>
                          </a:rPr>
                          <m:t>cos</m:t>
                        </m:r>
                      </m:fName>
                      <m:e>
                        <m:d>
                          <m:dPr>
                            <m:ctrlPr>
                              <a:rPr lang="en-US" altLang="en-US" sz="24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altLang="en-US" sz="2400" i="1">
                                <a:latin typeface="Cambria Math"/>
                                <a:ea typeface="Cambria Math"/>
                              </a:rPr>
                              <m:t>𝜃</m:t>
                            </m:r>
                          </m:e>
                        </m:d>
                      </m:e>
                    </m:func>
                    <m:r>
                      <a:rPr lang="en-US" altLang="en-US" sz="2400" i="1">
                        <a:latin typeface="Cambria Math"/>
                        <a:ea typeface="Cambria Math"/>
                      </a:rPr>
                      <m:t>,</m:t>
                    </m:r>
                    <m:func>
                      <m:funcPr>
                        <m:ctrlPr>
                          <a:rPr lang="en-US" altLang="en-US" sz="2400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altLang="en-US" sz="2400">
                            <a:latin typeface="Cambria Math"/>
                          </a:rPr>
                          <m:t>cot</m:t>
                        </m:r>
                      </m:fName>
                      <m:e>
                        <m:d>
                          <m:dPr>
                            <m:ctrlPr>
                              <a:rPr lang="en-US" altLang="en-US" sz="24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altLang="en-US" sz="2400" i="1">
                                <a:latin typeface="Cambria Math"/>
                                <a:ea typeface="Cambria Math"/>
                              </a:rPr>
                              <m:t>𝜃</m:t>
                            </m:r>
                          </m:e>
                        </m:d>
                      </m:e>
                    </m:func>
                    <m:r>
                      <a:rPr lang="en-US" altLang="en-US" sz="2400" i="1">
                        <a:latin typeface="Cambria Math"/>
                        <a:ea typeface="Cambria Math"/>
                      </a:rPr>
                      <m:t>,</m:t>
                    </m:r>
                    <m:func>
                      <m:funcPr>
                        <m:ctrlPr>
                          <a:rPr lang="en-US" altLang="en-US" sz="2400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altLang="en-US" sz="2400">
                            <a:latin typeface="Cambria Math"/>
                          </a:rPr>
                          <m:t>cosec</m:t>
                        </m:r>
                      </m:fName>
                      <m:e>
                        <m:d>
                          <m:dPr>
                            <m:ctrlPr>
                              <a:rPr lang="en-US" altLang="en-US" sz="24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altLang="en-US" sz="2400" i="1">
                                <a:latin typeface="Cambria Math"/>
                                <a:ea typeface="Cambria Math"/>
                              </a:rPr>
                              <m:t>𝜃</m:t>
                            </m:r>
                          </m:e>
                        </m:d>
                      </m:e>
                    </m:func>
                  </m:oMath>
                </a14:m>
                <a:r>
                  <a:rPr lang="en-US" altLang="en-US" sz="2400" dirty="0"/>
                  <a:t> and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altLang="en-US" sz="2400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altLang="en-US" sz="2400">
                            <a:latin typeface="Cambria Math"/>
                          </a:rPr>
                          <m:t>sec</m:t>
                        </m:r>
                      </m:fName>
                      <m:e>
                        <m:d>
                          <m:dPr>
                            <m:ctrlPr>
                              <a:rPr lang="en-US" altLang="en-US" sz="24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altLang="en-US" sz="2400" i="1">
                                <a:latin typeface="Cambria Math"/>
                                <a:ea typeface="Cambria Math"/>
                              </a:rPr>
                              <m:t>𝜃</m:t>
                            </m:r>
                          </m:e>
                        </m:d>
                      </m:e>
                    </m:func>
                  </m:oMath>
                </a14:m>
                <a:r>
                  <a:rPr lang="en-US" altLang="en-US" sz="2400" dirty="0"/>
                  <a:t> if:</a:t>
                </a:r>
              </a:p>
              <a:p>
                <a:br>
                  <a:rPr lang="en-US" altLang="en-US" sz="2400" dirty="0"/>
                </a:br>
                <a14:m>
                  <m:oMath xmlns:m="http://schemas.openxmlformats.org/officeDocument/2006/math">
                    <m:func>
                      <m:funcPr>
                        <m:ctrlPr>
                          <a:rPr lang="en-US" altLang="en-US" sz="2400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altLang="en-US" sz="2400">
                            <a:latin typeface="Cambria Math"/>
                          </a:rPr>
                          <m:t>sin</m:t>
                        </m:r>
                      </m:fName>
                      <m:e>
                        <m:d>
                          <m:dPr>
                            <m:ctrlPr>
                              <a:rPr lang="en-US" altLang="en-US" sz="24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altLang="en-US" sz="2400" i="1">
                                <a:latin typeface="Cambria Math"/>
                                <a:ea typeface="Cambria Math"/>
                              </a:rPr>
                              <m:t>𝜃</m:t>
                            </m:r>
                          </m:e>
                        </m:d>
                        <m:r>
                          <a:rPr lang="en-US" altLang="en-US" sz="2400" i="1">
                            <a:latin typeface="Cambria Math"/>
                            <a:ea typeface="Cambria Math"/>
                          </a:rPr>
                          <m:t>= </m:t>
                        </m:r>
                        <m:f>
                          <m:fPr>
                            <m:ctrlPr>
                              <a:rPr lang="en-US" altLang="en-US" sz="2400" i="1"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fPr>
                          <m:num>
                            <m:r>
                              <a:rPr lang="en-US" altLang="en-US" sz="2400" i="1">
                                <a:latin typeface="Cambria Math"/>
                                <a:ea typeface="Cambria Math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en-US" sz="2400" i="1">
                                <a:latin typeface="Cambria Math"/>
                                <a:ea typeface="Cambria Math"/>
                              </a:rPr>
                              <m:t>2</m:t>
                            </m:r>
                          </m:den>
                        </m:f>
                      </m:e>
                    </m:func>
                  </m:oMath>
                </a14:m>
                <a:r>
                  <a:rPr lang="en-US" altLang="en-US" sz="2400" dirty="0"/>
                  <a:t>  and  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altLang="en-US" sz="2400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altLang="en-US" sz="2400">
                            <a:latin typeface="Cambria Math"/>
                          </a:rPr>
                          <m:t>tan</m:t>
                        </m:r>
                      </m:fName>
                      <m:e>
                        <m:d>
                          <m:dPr>
                            <m:ctrlPr>
                              <a:rPr lang="en-US" altLang="en-US" sz="24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altLang="en-US" sz="2400" i="1">
                                <a:latin typeface="Cambria Math"/>
                                <a:ea typeface="Cambria Math"/>
                              </a:rPr>
                              <m:t>𝜃</m:t>
                            </m:r>
                          </m:e>
                        </m:d>
                      </m:e>
                    </m:func>
                    <m:r>
                      <a:rPr lang="en-US" altLang="en-US" sz="2400" i="1">
                        <a:latin typeface="Cambria Math"/>
                        <a:ea typeface="Cambria Math"/>
                      </a:rPr>
                      <m:t>=1</m:t>
                    </m:r>
                  </m:oMath>
                </a14:m>
                <a:endParaRPr lang="en-US" altLang="en-US" sz="2400" dirty="0"/>
              </a:p>
            </p:txBody>
          </p:sp>
        </mc:Choice>
        <mc:Fallback xmlns="">
          <p:sp>
            <p:nvSpPr>
              <p:cNvPr id="10" name="Rectangle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05000" y="1219200"/>
                <a:ext cx="8077200" cy="1352550"/>
              </a:xfrm>
              <a:prstGeom prst="rect">
                <a:avLst/>
              </a:prstGeom>
              <a:blipFill>
                <a:blip r:embed="rId2"/>
                <a:stretch>
                  <a:fillRect l="-1208" t="-3604" b="-405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Rectangle 10"/>
              <p:cNvSpPr/>
              <p:nvPr/>
            </p:nvSpPr>
            <p:spPr>
              <a:xfrm>
                <a:off x="1693121" y="2590800"/>
                <a:ext cx="8458200" cy="434926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altLang="en-US" sz="2400" dirty="0">
                    <a:solidFill>
                      <a:schemeClr val="accent2">
                        <a:lumMod val="50000"/>
                      </a:schemeClr>
                    </a:solidFill>
                  </a:rPr>
                  <a:t>We can use the quotient identity and reciprocal identities to find these identities.</a:t>
                </a:r>
              </a:p>
              <a:p>
                <a:endParaRPr lang="en-US" altLang="en-US" sz="2400" dirty="0">
                  <a:solidFill>
                    <a:schemeClr val="accent2">
                      <a:lumMod val="50000"/>
                    </a:schemeClr>
                  </a:solidFill>
                </a:endParaRPr>
              </a:p>
              <a:p>
                <a14:m>
                  <m:oMath xmlns:m="http://schemas.openxmlformats.org/officeDocument/2006/math">
                    <m:func>
                      <m:funcPr>
                        <m:ctrlPr>
                          <a:rPr lang="en-US" altLang="en-US" sz="2400" i="1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altLang="en-US" sz="2400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/>
                          </a:rPr>
                          <m:t>tan</m:t>
                        </m:r>
                      </m:fName>
                      <m:e>
                        <m:d>
                          <m:dPr>
                            <m:ctrlPr>
                              <a:rPr lang="en-US" altLang="en-US" sz="2400" i="1">
                                <a:solidFill>
                                  <a:schemeClr val="accent2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altLang="en-US" sz="2400" i="1">
                                <a:solidFill>
                                  <a:schemeClr val="accent2">
                                    <a:lumMod val="50000"/>
                                  </a:schemeClr>
                                </a:solidFill>
                                <a:latin typeface="Cambria Math"/>
                                <a:ea typeface="Cambria Math"/>
                              </a:rPr>
                              <m:t>𝜃</m:t>
                            </m:r>
                          </m:e>
                        </m:d>
                      </m:e>
                    </m:func>
                    <m:r>
                      <a:rPr lang="en-US" altLang="en-US" sz="2400" i="1">
                        <a:solidFill>
                          <a:schemeClr val="accent2">
                            <a:lumMod val="50000"/>
                          </a:schemeClr>
                        </a:solidFill>
                        <a:latin typeface="Cambria Math"/>
                        <a:ea typeface="Cambria Math"/>
                      </a:rPr>
                      <m:t>= </m:t>
                    </m:r>
                    <m:f>
                      <m:fPr>
                        <m:ctrlPr>
                          <a:rPr lang="en-US" altLang="en-US" sz="2400" i="1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en-US" sz="2400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/>
                            <a:ea typeface="Cambria Math"/>
                          </a:rPr>
                          <m:t>sin</m:t>
                        </m:r>
                        <m:r>
                          <a:rPr lang="en-US" altLang="en-US" sz="2400" i="1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/>
                            <a:ea typeface="Cambria Math"/>
                          </a:rPr>
                          <m:t>⁡(</m:t>
                        </m:r>
                        <m:r>
                          <a:rPr lang="en-US" altLang="en-US" sz="2400" i="1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/>
                            <a:ea typeface="Cambria Math"/>
                          </a:rPr>
                          <m:t>𝜃</m:t>
                        </m:r>
                        <m:r>
                          <a:rPr lang="en-US" altLang="en-US" sz="2400" i="1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/>
                            <a:ea typeface="Cambria Math"/>
                          </a:rPr>
                          <m:t>)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altLang="en-US" sz="2400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/>
                            <a:ea typeface="Cambria Math"/>
                          </a:rPr>
                          <m:t>cos</m:t>
                        </m:r>
                        <m:r>
                          <a:rPr lang="en-US" altLang="en-US" sz="2400" i="1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/>
                            <a:ea typeface="Cambria Math"/>
                          </a:rPr>
                          <m:t>⁡(</m:t>
                        </m:r>
                        <m:r>
                          <a:rPr lang="en-US" altLang="en-US" sz="2400" i="1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/>
                            <a:ea typeface="Cambria Math"/>
                          </a:rPr>
                          <m:t>𝜃</m:t>
                        </m:r>
                        <m:r>
                          <a:rPr lang="en-US" altLang="en-US" sz="2400" i="1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/>
                            <a:ea typeface="Cambria Math"/>
                          </a:rPr>
                          <m:t>)</m:t>
                        </m:r>
                      </m:den>
                    </m:f>
                  </m:oMath>
                </a14:m>
                <a:r>
                  <a:rPr lang="en-US" altLang="en-US" sz="2400" dirty="0">
                    <a:solidFill>
                      <a:schemeClr val="accent2">
                        <a:lumMod val="50000"/>
                      </a:schemeClr>
                    </a:solidFill>
                  </a:rPr>
                  <a:t>   or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altLang="en-US" sz="2400" i="1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altLang="en-US" sz="2400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/>
                          </a:rPr>
                          <m:t>cos</m:t>
                        </m:r>
                      </m:fName>
                      <m:e>
                        <m:d>
                          <m:dPr>
                            <m:ctrlPr>
                              <a:rPr lang="en-US" altLang="en-US" sz="2400" i="1">
                                <a:solidFill>
                                  <a:schemeClr val="accent2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altLang="en-US" sz="2400" i="1">
                                <a:solidFill>
                                  <a:schemeClr val="accent2">
                                    <a:lumMod val="50000"/>
                                  </a:schemeClr>
                                </a:solidFill>
                                <a:latin typeface="Cambria Math"/>
                                <a:ea typeface="Cambria Math"/>
                              </a:rPr>
                              <m:t>𝜃</m:t>
                            </m:r>
                          </m:e>
                        </m:d>
                      </m:e>
                    </m:func>
                    <m:r>
                      <a:rPr lang="en-US" altLang="en-US" sz="2400" i="1">
                        <a:solidFill>
                          <a:schemeClr val="accent2">
                            <a:lumMod val="50000"/>
                          </a:schemeClr>
                        </a:solidFill>
                        <a:latin typeface="Cambria Math"/>
                        <a:ea typeface="Cambria Math"/>
                      </a:rPr>
                      <m:t>= </m:t>
                    </m:r>
                    <m:f>
                      <m:fPr>
                        <m:ctrlPr>
                          <a:rPr lang="en-US" altLang="en-US" sz="2400" i="1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en-US" sz="2400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/>
                            <a:ea typeface="Cambria Math"/>
                          </a:rPr>
                          <m:t>sin</m:t>
                        </m:r>
                        <m:r>
                          <a:rPr lang="en-US" altLang="en-US" sz="2400" i="1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/>
                            <a:ea typeface="Cambria Math"/>
                          </a:rPr>
                          <m:t>⁡(</m:t>
                        </m:r>
                        <m:r>
                          <a:rPr lang="en-US" altLang="en-US" sz="2400" i="1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/>
                            <a:ea typeface="Cambria Math"/>
                          </a:rPr>
                          <m:t>𝜃</m:t>
                        </m:r>
                        <m:r>
                          <a:rPr lang="en-US" altLang="en-US" sz="2400" i="1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/>
                            <a:ea typeface="Cambria Math"/>
                          </a:rPr>
                          <m:t>)</m:t>
                        </m:r>
                      </m:num>
                      <m:den>
                        <m:func>
                          <m:funcPr>
                            <m:ctrlPr>
                              <a:rPr lang="en-US" altLang="en-US" sz="2400" i="1">
                                <a:solidFill>
                                  <a:schemeClr val="accent2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US" altLang="en-US" sz="2400">
                                <a:solidFill>
                                  <a:schemeClr val="accent2">
                                    <a:lumMod val="50000"/>
                                  </a:schemeClr>
                                </a:solidFill>
                                <a:latin typeface="Cambria Math"/>
                                <a:ea typeface="Cambria Math"/>
                              </a:rPr>
                              <m:t>tan</m:t>
                            </m:r>
                          </m:fName>
                          <m:e>
                            <m:d>
                              <m:dPr>
                                <m:ctrlPr>
                                  <a:rPr lang="en-US" altLang="en-US" sz="2400" i="1">
                                    <a:solidFill>
                                      <a:schemeClr val="accent2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  <a:ea typeface="Cambria Math"/>
                                  </a:rPr>
                                </m:ctrlPr>
                              </m:dPr>
                              <m:e>
                                <m:r>
                                  <a:rPr lang="en-US" altLang="en-US" sz="2400" i="1">
                                    <a:solidFill>
                                      <a:schemeClr val="accent2">
                                        <a:lumMod val="50000"/>
                                      </a:schemeClr>
                                    </a:solidFill>
                                    <a:latin typeface="Cambria Math"/>
                                    <a:ea typeface="Cambria Math"/>
                                  </a:rPr>
                                  <m:t>𝜃</m:t>
                                </m:r>
                              </m:e>
                            </m:d>
                          </m:e>
                        </m:func>
                      </m:den>
                    </m:f>
                    <m:r>
                      <a:rPr lang="en-US" altLang="en-US" sz="2400" i="1">
                        <a:solidFill>
                          <a:schemeClr val="accent2">
                            <a:lumMod val="50000"/>
                          </a:schemeClr>
                        </a:solidFill>
                        <a:latin typeface="Cambria Math"/>
                        <a:ea typeface="Cambria Math"/>
                      </a:rPr>
                      <m:t>=</m:t>
                    </m:r>
                    <m:f>
                      <m:fPr>
                        <m:ctrlPr>
                          <a:rPr lang="en-US" altLang="en-US" sz="2400" i="1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fPr>
                      <m:num>
                        <m:f>
                          <m:fPr>
                            <m:ctrlPr>
                              <a:rPr lang="en-US" altLang="en-US" sz="2400" i="1">
                                <a:solidFill>
                                  <a:schemeClr val="accent2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fPr>
                          <m:num>
                            <m:r>
                              <a:rPr lang="en-US" altLang="en-US" sz="2400" i="1">
                                <a:solidFill>
                                  <a:schemeClr val="accent2">
                                    <a:lumMod val="50000"/>
                                  </a:schemeClr>
                                </a:solidFill>
                                <a:latin typeface="Cambria Math"/>
                                <a:ea typeface="Cambria Math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en-US" sz="2400" i="1">
                                <a:solidFill>
                                  <a:schemeClr val="accent2">
                                    <a:lumMod val="50000"/>
                                  </a:schemeClr>
                                </a:solidFill>
                                <a:latin typeface="Cambria Math"/>
                                <a:ea typeface="Cambria Math"/>
                              </a:rPr>
                              <m:t>2</m:t>
                            </m:r>
                          </m:den>
                        </m:f>
                      </m:num>
                      <m:den>
                        <m:r>
                          <a:rPr lang="en-US" altLang="en-US" sz="2400" i="1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/>
                            <a:ea typeface="Cambria Math"/>
                          </a:rPr>
                          <m:t>1</m:t>
                        </m:r>
                      </m:den>
                    </m:f>
                    <m:r>
                      <a:rPr lang="en-US" altLang="en-US" sz="2400" i="1">
                        <a:solidFill>
                          <a:schemeClr val="accent2">
                            <a:lumMod val="50000"/>
                          </a:schemeClr>
                        </a:solidFill>
                        <a:latin typeface="Cambria Math"/>
                        <a:ea typeface="Cambria Math"/>
                      </a:rPr>
                      <m:t>= </m:t>
                    </m:r>
                    <m:f>
                      <m:fPr>
                        <m:ctrlPr>
                          <a:rPr lang="en-US" altLang="en-US" sz="2400" i="1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fPr>
                      <m:num>
                        <m:r>
                          <a:rPr lang="en-US" altLang="en-US" sz="2400" i="1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/>
                            <a:ea typeface="Cambria Math"/>
                          </a:rPr>
                          <m:t>1</m:t>
                        </m:r>
                      </m:num>
                      <m:den>
                        <m:r>
                          <a:rPr lang="en-US" altLang="en-US" sz="2400" i="1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/>
                            <a:ea typeface="Cambria Math"/>
                          </a:rPr>
                          <m:t>2</m:t>
                        </m:r>
                      </m:den>
                    </m:f>
                  </m:oMath>
                </a14:m>
                <a:endParaRPr lang="en-US" altLang="en-US" sz="2400" dirty="0">
                  <a:solidFill>
                    <a:schemeClr val="accent2">
                      <a:lumMod val="50000"/>
                    </a:schemeClr>
                  </a:solidFill>
                </a:endParaRPr>
              </a:p>
              <a:p>
                <a:endParaRPr lang="en-US" altLang="en-US" sz="2400" dirty="0">
                  <a:solidFill>
                    <a:schemeClr val="accent2">
                      <a:lumMod val="50000"/>
                    </a:schemeClr>
                  </a:solidFill>
                </a:endParaRPr>
              </a:p>
              <a:p>
                <a14:m>
                  <m:oMath xmlns:m="http://schemas.openxmlformats.org/officeDocument/2006/math">
                    <m:func>
                      <m:funcPr>
                        <m:ctrlPr>
                          <a:rPr lang="en-US" altLang="en-US" sz="2400" i="1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altLang="en-US" sz="2400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/>
                          </a:rPr>
                          <m:t>cot</m:t>
                        </m:r>
                      </m:fName>
                      <m:e>
                        <m:d>
                          <m:dPr>
                            <m:ctrlPr>
                              <a:rPr lang="en-US" altLang="en-US" sz="2400" i="1">
                                <a:solidFill>
                                  <a:schemeClr val="accent2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altLang="en-US" sz="2400" i="1">
                                <a:solidFill>
                                  <a:schemeClr val="accent2">
                                    <a:lumMod val="50000"/>
                                  </a:schemeClr>
                                </a:solidFill>
                                <a:latin typeface="Cambria Math"/>
                                <a:ea typeface="Cambria Math"/>
                              </a:rPr>
                              <m:t>𝜃</m:t>
                            </m:r>
                          </m:e>
                        </m:d>
                      </m:e>
                    </m:func>
                    <m:r>
                      <a:rPr lang="en-US" altLang="en-US" sz="2400" i="1">
                        <a:solidFill>
                          <a:schemeClr val="accent2">
                            <a:lumMod val="50000"/>
                          </a:schemeClr>
                        </a:solidFill>
                        <a:latin typeface="Cambria Math"/>
                        <a:ea typeface="Cambria Math"/>
                      </a:rPr>
                      <m:t>= </m:t>
                    </m:r>
                    <m:f>
                      <m:fPr>
                        <m:ctrlPr>
                          <a:rPr lang="en-US" altLang="en-US" sz="2400" i="1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fPr>
                      <m:num>
                        <m:r>
                          <a:rPr lang="en-US" altLang="en-US" sz="2400" i="1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/>
                            <a:ea typeface="Cambria Math"/>
                          </a:rPr>
                          <m:t>1</m:t>
                        </m:r>
                      </m:num>
                      <m:den>
                        <m:func>
                          <m:funcPr>
                            <m:ctrlPr>
                              <a:rPr lang="en-US" altLang="en-US" sz="2400" i="1">
                                <a:solidFill>
                                  <a:schemeClr val="accent2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US" altLang="en-US" sz="2400">
                                <a:solidFill>
                                  <a:schemeClr val="accent2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tan</m:t>
                            </m:r>
                          </m:fName>
                          <m:e>
                            <m:d>
                              <m:dPr>
                                <m:ctrlPr>
                                  <a:rPr lang="en-US" altLang="en-US" sz="2400" i="1">
                                    <a:solidFill>
                                      <a:schemeClr val="accent2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altLang="en-US" sz="2400" i="1">
                                    <a:solidFill>
                                      <a:schemeClr val="accent2">
                                        <a:lumMod val="50000"/>
                                      </a:schemeClr>
                                    </a:solidFill>
                                    <a:latin typeface="Cambria Math"/>
                                    <a:ea typeface="Cambria Math"/>
                                  </a:rPr>
                                  <m:t>𝜃</m:t>
                                </m:r>
                              </m:e>
                            </m:d>
                          </m:e>
                        </m:func>
                      </m:den>
                    </m:f>
                    <m:r>
                      <a:rPr lang="en-US" altLang="en-US" sz="2400" i="1">
                        <a:solidFill>
                          <a:schemeClr val="accent2">
                            <a:lumMod val="50000"/>
                          </a:schemeClr>
                        </a:solidFill>
                        <a:latin typeface="Cambria Math"/>
                        <a:ea typeface="Cambria Math"/>
                      </a:rPr>
                      <m:t>=</m:t>
                    </m:r>
                    <m:f>
                      <m:fPr>
                        <m:ctrlPr>
                          <a:rPr lang="en-US" altLang="en-US" sz="2400" i="1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fPr>
                      <m:num>
                        <m:r>
                          <a:rPr lang="en-US" altLang="en-US" sz="2400" i="1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/>
                            <a:ea typeface="Cambria Math"/>
                          </a:rPr>
                          <m:t>1</m:t>
                        </m:r>
                      </m:num>
                      <m:den>
                        <m:r>
                          <a:rPr lang="en-US" altLang="en-US" sz="2400" i="1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/>
                          </a:rPr>
                          <m:t>1</m:t>
                        </m:r>
                      </m:den>
                    </m:f>
                    <m:r>
                      <a:rPr lang="en-US" altLang="en-US" sz="2400" i="1">
                        <a:solidFill>
                          <a:schemeClr val="accent2">
                            <a:lumMod val="50000"/>
                          </a:schemeClr>
                        </a:solidFill>
                        <a:latin typeface="Cambria Math"/>
                        <a:ea typeface="Cambria Math"/>
                      </a:rPr>
                      <m:t>=1</m:t>
                    </m:r>
                  </m:oMath>
                </a14:m>
                <a:r>
                  <a:rPr lang="en-US" altLang="en-US" sz="2400" dirty="0">
                    <a:solidFill>
                      <a:schemeClr val="accent2">
                        <a:lumMod val="50000"/>
                      </a:schemeClr>
                    </a:solidFill>
                  </a:rPr>
                  <a:t>   ;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altLang="en-US" sz="2400" i="1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altLang="en-US" sz="2400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/>
                          </a:rPr>
                          <m:t>cosec</m:t>
                        </m:r>
                      </m:fName>
                      <m:e>
                        <m:d>
                          <m:dPr>
                            <m:ctrlPr>
                              <a:rPr lang="en-US" altLang="en-US" sz="2400" i="1">
                                <a:solidFill>
                                  <a:schemeClr val="accent2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altLang="en-US" sz="2400" i="1">
                                <a:solidFill>
                                  <a:schemeClr val="accent2">
                                    <a:lumMod val="50000"/>
                                  </a:schemeClr>
                                </a:solidFill>
                                <a:latin typeface="Cambria Math"/>
                                <a:ea typeface="Cambria Math"/>
                              </a:rPr>
                              <m:t>𝜃</m:t>
                            </m:r>
                          </m:e>
                        </m:d>
                      </m:e>
                    </m:func>
                    <m:r>
                      <a:rPr lang="en-US" altLang="en-US" sz="2400" i="1">
                        <a:solidFill>
                          <a:schemeClr val="accent2">
                            <a:lumMod val="50000"/>
                          </a:schemeClr>
                        </a:solidFill>
                        <a:latin typeface="Cambria Math"/>
                        <a:ea typeface="Cambria Math"/>
                      </a:rPr>
                      <m:t>= </m:t>
                    </m:r>
                    <m:f>
                      <m:fPr>
                        <m:ctrlPr>
                          <a:rPr lang="en-US" altLang="en-US" sz="2400" i="1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fPr>
                      <m:num>
                        <m:r>
                          <a:rPr lang="en-US" altLang="en-US" sz="2400" i="1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/>
                            <a:ea typeface="Cambria Math"/>
                          </a:rPr>
                          <m:t>1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altLang="en-US" sz="2400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/>
                            <a:ea typeface="Cambria Math"/>
                          </a:rPr>
                          <m:t>sin</m:t>
                        </m:r>
                        <m:r>
                          <a:rPr lang="en-US" altLang="en-US" sz="2400" i="1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/>
                            <a:ea typeface="Cambria Math"/>
                          </a:rPr>
                          <m:t>⁡(</m:t>
                        </m:r>
                        <m:r>
                          <a:rPr lang="en-US" altLang="en-US" sz="2400" i="1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/>
                            <a:ea typeface="Cambria Math"/>
                          </a:rPr>
                          <m:t>𝜃</m:t>
                        </m:r>
                        <m:r>
                          <a:rPr lang="en-US" altLang="en-US" sz="2400" i="1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/>
                            <a:ea typeface="Cambria Math"/>
                          </a:rPr>
                          <m:t>)</m:t>
                        </m:r>
                      </m:den>
                    </m:f>
                    <m:r>
                      <a:rPr lang="en-US" altLang="en-US" sz="2400" i="1">
                        <a:solidFill>
                          <a:schemeClr val="accent2">
                            <a:lumMod val="50000"/>
                          </a:schemeClr>
                        </a:solidFill>
                        <a:latin typeface="Cambria Math"/>
                        <a:ea typeface="Cambria Math"/>
                      </a:rPr>
                      <m:t>=</m:t>
                    </m:r>
                    <m:f>
                      <m:fPr>
                        <m:ctrlPr>
                          <a:rPr lang="en-US" altLang="en-US" sz="2400" i="1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fPr>
                      <m:num>
                        <m:r>
                          <a:rPr lang="en-US" altLang="en-US" sz="2400" i="1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/>
                            <a:ea typeface="Cambria Math"/>
                          </a:rPr>
                          <m:t>1</m:t>
                        </m:r>
                      </m:num>
                      <m:den>
                        <m:f>
                          <m:fPr>
                            <m:ctrlPr>
                              <a:rPr lang="en-US" altLang="en-US" sz="2400" i="1">
                                <a:solidFill>
                                  <a:schemeClr val="accent2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fPr>
                          <m:num>
                            <m:r>
                              <a:rPr lang="en-US" altLang="en-US" sz="2400" i="1">
                                <a:solidFill>
                                  <a:schemeClr val="accent2">
                                    <a:lumMod val="50000"/>
                                  </a:schemeClr>
                                </a:solidFill>
                                <a:latin typeface="Cambria Math"/>
                                <a:ea typeface="Cambria Math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en-US" sz="2400" i="1">
                                <a:solidFill>
                                  <a:schemeClr val="accent2">
                                    <a:lumMod val="50000"/>
                                  </a:schemeClr>
                                </a:solidFill>
                                <a:latin typeface="Cambria Math"/>
                                <a:ea typeface="Cambria Math"/>
                              </a:rPr>
                              <m:t>2</m:t>
                            </m:r>
                          </m:den>
                        </m:f>
                      </m:den>
                    </m:f>
                    <m:r>
                      <a:rPr lang="en-US" altLang="en-US" sz="2400" i="1">
                        <a:solidFill>
                          <a:schemeClr val="accent2">
                            <a:lumMod val="50000"/>
                          </a:schemeClr>
                        </a:solidFill>
                        <a:latin typeface="Cambria Math"/>
                        <a:ea typeface="Cambria Math"/>
                      </a:rPr>
                      <m:t>=2</m:t>
                    </m:r>
                  </m:oMath>
                </a14:m>
                <a:endParaRPr lang="en-US" altLang="en-US" sz="2400" dirty="0">
                  <a:solidFill>
                    <a:schemeClr val="accent2">
                      <a:lumMod val="50000"/>
                    </a:schemeClr>
                  </a:solidFill>
                </a:endParaRPr>
              </a:p>
              <a:p>
                <a:endParaRPr lang="en-US" altLang="en-US" sz="2400" dirty="0">
                  <a:solidFill>
                    <a:schemeClr val="accent2">
                      <a:lumMod val="50000"/>
                    </a:schemeClr>
                  </a:solidFill>
                </a:endParaRPr>
              </a:p>
              <a:p>
                <a:r>
                  <a:rPr lang="en-US" altLang="en-US" sz="2400" dirty="0">
                    <a:solidFill>
                      <a:schemeClr val="accent2">
                        <a:lumMod val="50000"/>
                      </a:schemeClr>
                    </a:solidFill>
                  </a:rPr>
                  <a:t>And, 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altLang="en-US" sz="2400" i="1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altLang="en-US" sz="2400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/>
                          </a:rPr>
                          <m:t>sec</m:t>
                        </m:r>
                      </m:fName>
                      <m:e>
                        <m:d>
                          <m:dPr>
                            <m:ctrlPr>
                              <a:rPr lang="en-US" altLang="en-US" sz="2400" i="1">
                                <a:solidFill>
                                  <a:schemeClr val="accent2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altLang="en-US" sz="2400" i="1">
                                <a:solidFill>
                                  <a:schemeClr val="accent2">
                                    <a:lumMod val="50000"/>
                                  </a:schemeClr>
                                </a:solidFill>
                                <a:latin typeface="Cambria Math"/>
                                <a:ea typeface="Cambria Math"/>
                              </a:rPr>
                              <m:t>𝜃</m:t>
                            </m:r>
                          </m:e>
                        </m:d>
                      </m:e>
                    </m:func>
                    <m:r>
                      <a:rPr lang="en-US" altLang="en-US" sz="2400" i="1">
                        <a:solidFill>
                          <a:schemeClr val="accent2">
                            <a:lumMod val="50000"/>
                          </a:schemeClr>
                        </a:solidFill>
                        <a:latin typeface="Cambria Math"/>
                        <a:ea typeface="Cambria Math"/>
                      </a:rPr>
                      <m:t>= </m:t>
                    </m:r>
                    <m:f>
                      <m:fPr>
                        <m:ctrlPr>
                          <a:rPr lang="en-US" altLang="en-US" sz="2400" i="1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fPr>
                      <m:num>
                        <m:r>
                          <a:rPr lang="en-US" altLang="en-US" sz="2400" i="1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/>
                            <a:ea typeface="Cambria Math"/>
                          </a:rPr>
                          <m:t>1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altLang="en-US" sz="2400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/>
                            <a:ea typeface="Cambria Math"/>
                          </a:rPr>
                          <m:t>cos</m:t>
                        </m:r>
                        <m:r>
                          <a:rPr lang="en-US" altLang="en-US" sz="2400" i="1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/>
                            <a:ea typeface="Cambria Math"/>
                          </a:rPr>
                          <m:t>⁡(</m:t>
                        </m:r>
                        <m:r>
                          <a:rPr lang="en-US" altLang="en-US" sz="2400" i="1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/>
                            <a:ea typeface="Cambria Math"/>
                          </a:rPr>
                          <m:t>𝜃</m:t>
                        </m:r>
                        <m:r>
                          <a:rPr lang="en-US" altLang="en-US" sz="2400" i="1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/>
                            <a:ea typeface="Cambria Math"/>
                          </a:rPr>
                          <m:t>)</m:t>
                        </m:r>
                      </m:den>
                    </m:f>
                    <m:r>
                      <a:rPr lang="en-US" altLang="en-US" sz="2400" i="1">
                        <a:solidFill>
                          <a:schemeClr val="accent2">
                            <a:lumMod val="50000"/>
                          </a:schemeClr>
                        </a:solidFill>
                        <a:latin typeface="Cambria Math"/>
                        <a:ea typeface="Cambria Math"/>
                      </a:rPr>
                      <m:t>=</m:t>
                    </m:r>
                    <m:f>
                      <m:fPr>
                        <m:ctrlPr>
                          <a:rPr lang="en-US" altLang="en-US" sz="2400" i="1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fPr>
                      <m:num>
                        <m:r>
                          <a:rPr lang="en-US" altLang="en-US" sz="2400" i="1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/>
                            <a:ea typeface="Cambria Math"/>
                          </a:rPr>
                          <m:t>1</m:t>
                        </m:r>
                      </m:num>
                      <m:den>
                        <m:f>
                          <m:fPr>
                            <m:ctrlPr>
                              <a:rPr lang="en-US" altLang="en-US" sz="2400" i="1">
                                <a:solidFill>
                                  <a:schemeClr val="accent2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fPr>
                          <m:num>
                            <m:r>
                              <a:rPr lang="en-US" altLang="en-US" sz="2400" i="1">
                                <a:solidFill>
                                  <a:schemeClr val="accent2">
                                    <a:lumMod val="50000"/>
                                  </a:schemeClr>
                                </a:solidFill>
                                <a:latin typeface="Cambria Math"/>
                                <a:ea typeface="Cambria Math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en-US" sz="2400" i="1">
                                <a:solidFill>
                                  <a:schemeClr val="accent2">
                                    <a:lumMod val="50000"/>
                                  </a:schemeClr>
                                </a:solidFill>
                                <a:latin typeface="Cambria Math"/>
                                <a:ea typeface="Cambria Math"/>
                              </a:rPr>
                              <m:t>2</m:t>
                            </m:r>
                          </m:den>
                        </m:f>
                      </m:den>
                    </m:f>
                    <m:r>
                      <a:rPr lang="en-US" altLang="en-US" sz="2400" i="1">
                        <a:solidFill>
                          <a:schemeClr val="accent2">
                            <a:lumMod val="50000"/>
                          </a:schemeClr>
                        </a:solidFill>
                        <a:latin typeface="Cambria Math"/>
                        <a:ea typeface="Cambria Math"/>
                      </a:rPr>
                      <m:t>=2</m:t>
                    </m:r>
                  </m:oMath>
                </a14:m>
                <a:endParaRPr lang="en-US" altLang="en-US" sz="2400" dirty="0">
                  <a:solidFill>
                    <a:schemeClr val="accent2">
                      <a:lumMod val="50000"/>
                    </a:schemeClr>
                  </a:solidFill>
                </a:endParaRPr>
              </a:p>
              <a:p>
                <a:endParaRPr lang="en-US" altLang="en-US" sz="2400" dirty="0">
                  <a:solidFill>
                    <a:schemeClr val="accent2">
                      <a:lumMod val="5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11" name="Rectangle 1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93121" y="2590800"/>
                <a:ext cx="8458200" cy="4349268"/>
              </a:xfrm>
              <a:prstGeom prst="rect">
                <a:avLst/>
              </a:prstGeom>
              <a:blipFill>
                <a:blip r:embed="rId3"/>
                <a:stretch>
                  <a:fillRect l="-1154" t="-11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781873077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0" grpId="0"/>
      <p:bldP spid="1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66900" y="381001"/>
            <a:ext cx="7886700" cy="1325563"/>
          </a:xfrm>
        </p:spPr>
        <p:txBody>
          <a:bodyPr/>
          <a:lstStyle/>
          <a:p>
            <a:r>
              <a:rPr lang="en-US" sz="3200" dirty="0"/>
              <a:t>OBJECTIVES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3962401" y="1695759"/>
            <a:ext cx="382034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sz="2400" b="1" dirty="0"/>
              <a:t>STUDENTS WILL BE ABLE TO:</a:t>
            </a:r>
          </a:p>
        </p:txBody>
      </p:sp>
      <p:sp>
        <p:nvSpPr>
          <p:cNvPr id="6" name="Rectangle 5"/>
          <p:cNvSpPr/>
          <p:nvPr/>
        </p:nvSpPr>
        <p:spPr>
          <a:xfrm>
            <a:off x="1789930" y="2276691"/>
            <a:ext cx="849707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/>
              <a:t>write any basic trigonometric identity given a right-angled triangle </a:t>
            </a:r>
          </a:p>
        </p:txBody>
      </p:sp>
      <p:sp>
        <p:nvSpPr>
          <p:cNvPr id="7" name="Rectangle 6"/>
          <p:cNvSpPr/>
          <p:nvPr/>
        </p:nvSpPr>
        <p:spPr>
          <a:xfrm>
            <a:off x="4614538" y="3048001"/>
            <a:ext cx="254826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 typeface="Wingdings" panose="05000000000000000000" pitchFamily="2" charset="2"/>
              <a:buNone/>
            </a:pPr>
            <a:r>
              <a:rPr lang="en-US" altLang="en-US" sz="2400" b="1" dirty="0"/>
              <a:t>KEY VOCABULARY:</a:t>
            </a:r>
          </a:p>
        </p:txBody>
      </p:sp>
      <p:sp>
        <p:nvSpPr>
          <p:cNvPr id="8" name="Rectangle 7"/>
          <p:cNvSpPr/>
          <p:nvPr/>
        </p:nvSpPr>
        <p:spPr>
          <a:xfrm>
            <a:off x="2514600" y="3733800"/>
            <a:ext cx="68580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en-US" sz="2400" dirty="0"/>
              <a:t>Right-angled triangle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/>
              <a:t>   Hypotenuse, opposite, adjacent and angle ϴ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/>
              <a:t>   Sine, Cosine and Tangent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/>
              <a:t>   Cotangent, Cosecant and Secant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/>
              <a:t>   Reciprocal, Quotient and Pythagorean identities</a:t>
            </a:r>
            <a:endParaRPr lang="en-US" altLang="en-US" sz="2400" dirty="0"/>
          </a:p>
        </p:txBody>
      </p:sp>
    </p:spTree>
    <p:extLst>
      <p:ext uri="{BB962C8B-B14F-4D97-AF65-F5344CB8AC3E}">
        <p14:creationId xmlns:p14="http://schemas.microsoft.com/office/powerpoint/2010/main" val="3053986255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  <p:bldP spid="6" grpId="0"/>
      <p:bldP spid="7" grpId="0"/>
      <p:bldP spid="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itle 27"/>
          <p:cNvSpPr>
            <a:spLocks noGrp="1"/>
          </p:cNvSpPr>
          <p:nvPr>
            <p:ph type="title"/>
          </p:nvPr>
        </p:nvSpPr>
        <p:spPr>
          <a:xfrm>
            <a:off x="1719695" y="347246"/>
            <a:ext cx="9038360" cy="387044"/>
          </a:xfrm>
        </p:spPr>
        <p:txBody>
          <a:bodyPr/>
          <a:lstStyle/>
          <a:p>
            <a:r>
              <a:rPr lang="en-US" dirty="0"/>
              <a:t>TRIGONOMETRIC IDENTITIES</a:t>
            </a:r>
          </a:p>
        </p:txBody>
      </p:sp>
      <p:sp>
        <p:nvSpPr>
          <p:cNvPr id="29" name="Rectangle 28"/>
          <p:cNvSpPr/>
          <p:nvPr/>
        </p:nvSpPr>
        <p:spPr>
          <a:xfrm>
            <a:off x="2362201" y="1466672"/>
            <a:ext cx="745250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400" dirty="0"/>
              <a:t>A </a:t>
            </a:r>
            <a:r>
              <a:rPr lang="en-US" sz="2400" b="1" dirty="0"/>
              <a:t>Right-angled triangle </a:t>
            </a:r>
            <a:r>
              <a:rPr lang="en-US" sz="2400" dirty="0"/>
              <a:t>is a triangle which has one of its angles equal to 90 degrees. The remaining two angles always have a sum equal to 90 degrees.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10172103" y="76201"/>
            <a:ext cx="5859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</a:rPr>
              <a:t>01</a:t>
            </a:r>
            <a:endParaRPr lang="en-US" sz="2000" b="1" dirty="0">
              <a:solidFill>
                <a:schemeClr val="bg1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7200" y="3200400"/>
            <a:ext cx="3162587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47424557"/>
      </p:ext>
    </p:extLst>
  </p:cSld>
  <p:clrMapOvr>
    <a:masterClrMapping/>
  </p:clrMapOvr>
  <p:transition spd="slow">
    <p:wheel spokes="1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itle 27"/>
          <p:cNvSpPr>
            <a:spLocks noGrp="1"/>
          </p:cNvSpPr>
          <p:nvPr>
            <p:ph type="title"/>
          </p:nvPr>
        </p:nvSpPr>
        <p:spPr>
          <a:xfrm>
            <a:off x="1719695" y="347246"/>
            <a:ext cx="9038360" cy="387044"/>
          </a:xfrm>
        </p:spPr>
        <p:txBody>
          <a:bodyPr/>
          <a:lstStyle/>
          <a:p>
            <a:r>
              <a:rPr lang="en-US" dirty="0"/>
              <a:t>TRIGONOMETRIC IDENTITIES</a:t>
            </a:r>
          </a:p>
        </p:txBody>
      </p:sp>
      <p:sp>
        <p:nvSpPr>
          <p:cNvPr id="29" name="Rectangle 28"/>
          <p:cNvSpPr/>
          <p:nvPr/>
        </p:nvSpPr>
        <p:spPr>
          <a:xfrm>
            <a:off x="2224892" y="1607404"/>
            <a:ext cx="745250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400" dirty="0"/>
              <a:t>There are properties associated with a right-angled triangle. 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10172103" y="76201"/>
            <a:ext cx="5859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</a:rPr>
              <a:t>02</a:t>
            </a:r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820726" y="3025676"/>
            <a:ext cx="4961075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sz="2400" dirty="0"/>
              <a:t>A </a:t>
            </a:r>
            <a:r>
              <a:rPr lang="en-US" sz="2400" b="1" dirty="0"/>
              <a:t>hypotenuse </a:t>
            </a:r>
            <a:r>
              <a:rPr lang="en-US" sz="2400" dirty="0"/>
              <a:t>is the line segment opposite to the right-angle.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sz="2400" dirty="0"/>
              <a:t>An </a:t>
            </a:r>
            <a:r>
              <a:rPr lang="en-US" sz="2400" b="1" dirty="0"/>
              <a:t>opposite </a:t>
            </a:r>
            <a:r>
              <a:rPr lang="en-US" sz="2400" dirty="0"/>
              <a:t>is the line segment opposite to the angle </a:t>
            </a:r>
            <a:r>
              <a:rPr lang="el-GR" sz="2400" dirty="0"/>
              <a:t>ϴ</a:t>
            </a:r>
            <a:r>
              <a:rPr lang="en-US" sz="2400" dirty="0"/>
              <a:t>.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sz="2400" dirty="0"/>
              <a:t>An </a:t>
            </a:r>
            <a:r>
              <a:rPr lang="en-US" sz="2400" b="1" dirty="0"/>
              <a:t>adjacent </a:t>
            </a:r>
            <a:r>
              <a:rPr lang="en-US" sz="2400" dirty="0"/>
              <a:t>is the line segment next to the angle </a:t>
            </a:r>
            <a:r>
              <a:rPr lang="el-GR" sz="2400" dirty="0"/>
              <a:t>ϴ</a:t>
            </a:r>
            <a:r>
              <a:rPr lang="en-US" sz="2400" dirty="0"/>
              <a:t>. 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3800" y="3133726"/>
            <a:ext cx="2971800" cy="2200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3660049"/>
      </p:ext>
    </p:extLst>
  </p:cSld>
  <p:clrMapOvr>
    <a:masterClrMapping/>
  </p:clrMapOvr>
  <p:transition spd="slow">
    <p:wheel spokes="1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itle 27"/>
          <p:cNvSpPr>
            <a:spLocks noGrp="1"/>
          </p:cNvSpPr>
          <p:nvPr>
            <p:ph type="title"/>
          </p:nvPr>
        </p:nvSpPr>
        <p:spPr>
          <a:xfrm>
            <a:off x="1719695" y="347246"/>
            <a:ext cx="9038360" cy="387044"/>
          </a:xfrm>
        </p:spPr>
        <p:txBody>
          <a:bodyPr/>
          <a:lstStyle/>
          <a:p>
            <a:r>
              <a:rPr lang="en-US" dirty="0"/>
              <a:t>TRIGONOMETRIC IDENTITIES</a:t>
            </a:r>
          </a:p>
        </p:txBody>
      </p:sp>
      <p:sp>
        <p:nvSpPr>
          <p:cNvPr id="29" name="Rectangle 28"/>
          <p:cNvSpPr/>
          <p:nvPr/>
        </p:nvSpPr>
        <p:spPr>
          <a:xfrm>
            <a:off x="2377292" y="1455004"/>
            <a:ext cx="745250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400" dirty="0"/>
              <a:t>There are six basic trigonometric identities that can be written given a right-angled triangle.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10172103" y="76201"/>
            <a:ext cx="5859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</a:rPr>
              <a:t>03</a:t>
            </a:r>
            <a:endParaRPr lang="en-US" sz="2000" b="1" dirty="0">
              <a:solidFill>
                <a:schemeClr val="bg1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7600" y="2743201"/>
            <a:ext cx="2971800" cy="2200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tangle 6"/>
              <p:cNvSpPr/>
              <p:nvPr/>
            </p:nvSpPr>
            <p:spPr>
              <a:xfrm>
                <a:off x="1753838" y="2684204"/>
                <a:ext cx="4875563" cy="158299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/>
                <a:r>
                  <a:rPr lang="en-US" sz="2400" b="1" u="sng" dirty="0">
                    <a:solidFill>
                      <a:schemeClr val="accent2">
                        <a:lumMod val="50000"/>
                      </a:schemeClr>
                    </a:solidFill>
                  </a:rPr>
                  <a:t>Sine:</a:t>
                </a:r>
              </a:p>
              <a:p>
                <a:pPr algn="just"/>
                <a:endParaRPr lang="en-US" sz="2400" b="1" u="sng" dirty="0"/>
              </a:p>
              <a:p>
                <a:pPr algn="just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i="1" dirty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Cambria Math"/>
                        </a:rPr>
                        <m:t>𝑠𝑖𝑛</m:t>
                      </m:r>
                      <m:d>
                        <m:dPr>
                          <m:ctrlPr>
                            <a:rPr lang="en-US" sz="2400" i="1" dirty="0">
                              <a:solidFill>
                                <a:schemeClr val="accent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dPr>
                        <m:e>
                          <m:r>
                            <a:rPr lang="en-US" sz="2400" i="1" dirty="0">
                              <a:solidFill>
                                <a:schemeClr val="accent2">
                                  <a:lumMod val="75000"/>
                                </a:schemeClr>
                              </a:solidFill>
                              <a:latin typeface="Cambria Math"/>
                              <a:ea typeface="Cambria Math"/>
                            </a:rPr>
                            <m:t>𝜃</m:t>
                          </m:r>
                        </m:e>
                      </m:d>
                      <m:r>
                        <a:rPr lang="en-US" sz="2400" i="1" dirty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Cambria Math"/>
                          <a:ea typeface="Cambria Math"/>
                        </a:rPr>
                        <m:t>= </m:t>
                      </m:r>
                      <m:f>
                        <m:fPr>
                          <m:ctrlPr>
                            <a:rPr lang="en-US" sz="2400" i="1" dirty="0">
                              <a:solidFill>
                                <a:schemeClr val="accent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fPr>
                        <m:num>
                          <m:r>
                            <a:rPr lang="en-US" sz="2400" i="1" dirty="0">
                              <a:solidFill>
                                <a:schemeClr val="accent2">
                                  <a:lumMod val="75000"/>
                                </a:schemeClr>
                              </a:solidFill>
                              <a:latin typeface="Cambria Math"/>
                              <a:ea typeface="Cambria Math"/>
                            </a:rPr>
                            <m:t>𝑜𝑝𝑝𝑜𝑠𝑖𝑡𝑒</m:t>
                          </m:r>
                        </m:num>
                        <m:den>
                          <m:r>
                            <a:rPr lang="en-US" sz="2400" i="1" dirty="0">
                              <a:solidFill>
                                <a:schemeClr val="accent2">
                                  <a:lumMod val="75000"/>
                                </a:schemeClr>
                              </a:solidFill>
                              <a:latin typeface="Cambria Math"/>
                              <a:ea typeface="Cambria Math"/>
                            </a:rPr>
                            <m:t>h𝑦𝑝𝑜𝑡𝑒𝑛𝑢𝑠𝑒</m:t>
                          </m:r>
                        </m:den>
                      </m:f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7" name="Rectangle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53838" y="2684204"/>
                <a:ext cx="4875563" cy="1582997"/>
              </a:xfrm>
              <a:prstGeom prst="rect">
                <a:avLst/>
              </a:prstGeom>
              <a:blipFill>
                <a:blip r:embed="rId3"/>
                <a:stretch>
                  <a:fillRect l="-2000" t="-307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Rectangle 7"/>
              <p:cNvSpPr/>
              <p:nvPr/>
            </p:nvSpPr>
            <p:spPr>
              <a:xfrm>
                <a:off x="1677638" y="4495801"/>
                <a:ext cx="4875563" cy="158299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/>
                <a:r>
                  <a:rPr lang="en-US" sz="2400" b="1" u="sng" dirty="0">
                    <a:solidFill>
                      <a:schemeClr val="accent2">
                        <a:lumMod val="50000"/>
                      </a:schemeClr>
                    </a:solidFill>
                  </a:rPr>
                  <a:t>Cosine:</a:t>
                </a:r>
              </a:p>
              <a:p>
                <a:pPr algn="just"/>
                <a:endParaRPr lang="en-US" sz="2400" b="1" u="sng" dirty="0"/>
              </a:p>
              <a:p>
                <a:pPr algn="just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i="1" dirty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Cambria Math"/>
                        </a:rPr>
                        <m:t>𝑐𝑜𝑠</m:t>
                      </m:r>
                      <m:d>
                        <m:dPr>
                          <m:ctrlPr>
                            <a:rPr lang="en-US" sz="2400" i="1" dirty="0">
                              <a:solidFill>
                                <a:schemeClr val="accent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dPr>
                        <m:e>
                          <m:r>
                            <a:rPr lang="en-US" sz="2400" i="1" dirty="0">
                              <a:solidFill>
                                <a:schemeClr val="accent2">
                                  <a:lumMod val="75000"/>
                                </a:schemeClr>
                              </a:solidFill>
                              <a:latin typeface="Cambria Math"/>
                              <a:ea typeface="Cambria Math"/>
                            </a:rPr>
                            <m:t>𝜃</m:t>
                          </m:r>
                        </m:e>
                      </m:d>
                      <m:r>
                        <a:rPr lang="en-US" sz="2400" i="1" dirty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Cambria Math"/>
                          <a:ea typeface="Cambria Math"/>
                        </a:rPr>
                        <m:t>= </m:t>
                      </m:r>
                      <m:f>
                        <m:fPr>
                          <m:ctrlPr>
                            <a:rPr lang="en-US" sz="2400" i="1" dirty="0">
                              <a:solidFill>
                                <a:schemeClr val="accent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fPr>
                        <m:num>
                          <m:r>
                            <a:rPr lang="en-US" sz="2400" i="1" dirty="0">
                              <a:solidFill>
                                <a:schemeClr val="accent2">
                                  <a:lumMod val="75000"/>
                                </a:schemeClr>
                              </a:solidFill>
                              <a:latin typeface="Cambria Math"/>
                              <a:ea typeface="Cambria Math"/>
                            </a:rPr>
                            <m:t>𝑎𝑑𝑗𝑎𝑐𝑒𝑛𝑡</m:t>
                          </m:r>
                        </m:num>
                        <m:den>
                          <m:r>
                            <a:rPr lang="en-US" sz="2400" i="1" dirty="0">
                              <a:solidFill>
                                <a:schemeClr val="accent2">
                                  <a:lumMod val="75000"/>
                                </a:schemeClr>
                              </a:solidFill>
                              <a:latin typeface="Cambria Math"/>
                              <a:ea typeface="Cambria Math"/>
                            </a:rPr>
                            <m:t>h𝑦𝑝𝑜𝑡𝑒𝑛𝑢𝑠𝑒</m:t>
                          </m:r>
                        </m:den>
                      </m:f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8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77638" y="4495801"/>
                <a:ext cx="4875563" cy="1582997"/>
              </a:xfrm>
              <a:prstGeom prst="rect">
                <a:avLst/>
              </a:prstGeom>
              <a:blipFill>
                <a:blip r:embed="rId4"/>
                <a:stretch>
                  <a:fillRect l="-1875" t="-308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808994208"/>
      </p:ext>
    </p:extLst>
  </p:cSld>
  <p:clrMapOvr>
    <a:masterClrMapping/>
  </p:clrMapOvr>
  <p:transition spd="slow">
    <p:wheel spokes="1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itle 27"/>
          <p:cNvSpPr>
            <a:spLocks noGrp="1"/>
          </p:cNvSpPr>
          <p:nvPr>
            <p:ph type="title"/>
          </p:nvPr>
        </p:nvSpPr>
        <p:spPr>
          <a:xfrm>
            <a:off x="1719695" y="347246"/>
            <a:ext cx="9038360" cy="387044"/>
          </a:xfrm>
        </p:spPr>
        <p:txBody>
          <a:bodyPr/>
          <a:lstStyle/>
          <a:p>
            <a:r>
              <a:rPr lang="en-US" dirty="0"/>
              <a:t>TRIGONOMETRIC IDENTITIES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10172103" y="76201"/>
            <a:ext cx="5859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</a:rPr>
              <a:t>04</a:t>
            </a:r>
            <a:endParaRPr lang="en-US" sz="2000" b="1" dirty="0">
              <a:solidFill>
                <a:schemeClr val="bg1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1400" y="2371726"/>
            <a:ext cx="2971800" cy="2200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tangle 6"/>
              <p:cNvSpPr/>
              <p:nvPr/>
            </p:nvSpPr>
            <p:spPr>
              <a:xfrm>
                <a:off x="1752601" y="1725273"/>
                <a:ext cx="4875563" cy="158466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/>
                <a:r>
                  <a:rPr lang="en-US" sz="2400" b="1" u="sng" dirty="0">
                    <a:solidFill>
                      <a:schemeClr val="accent2">
                        <a:lumMod val="50000"/>
                      </a:schemeClr>
                    </a:solidFill>
                  </a:rPr>
                  <a:t>Tangent:</a:t>
                </a:r>
              </a:p>
              <a:p>
                <a:pPr algn="just"/>
                <a:endParaRPr lang="en-US" sz="2400" b="1" u="sng" dirty="0"/>
              </a:p>
              <a:p>
                <a:pPr algn="just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i="1" dirty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Cambria Math"/>
                        </a:rPr>
                        <m:t>𝑡𝑎𝑛</m:t>
                      </m:r>
                      <m:d>
                        <m:dPr>
                          <m:ctrlPr>
                            <a:rPr lang="en-US" sz="2400" i="1" dirty="0">
                              <a:solidFill>
                                <a:schemeClr val="accent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dPr>
                        <m:e>
                          <m:r>
                            <a:rPr lang="en-US" sz="2400" i="1" dirty="0">
                              <a:solidFill>
                                <a:schemeClr val="accent2">
                                  <a:lumMod val="75000"/>
                                </a:schemeClr>
                              </a:solidFill>
                              <a:latin typeface="Cambria Math"/>
                              <a:ea typeface="Cambria Math"/>
                            </a:rPr>
                            <m:t>𝜃</m:t>
                          </m:r>
                        </m:e>
                      </m:d>
                      <m:r>
                        <a:rPr lang="en-US" sz="2400" i="1" dirty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Cambria Math"/>
                          <a:ea typeface="Cambria Math"/>
                        </a:rPr>
                        <m:t>= </m:t>
                      </m:r>
                      <m:f>
                        <m:fPr>
                          <m:ctrlPr>
                            <a:rPr lang="en-US" sz="2400" i="1" dirty="0">
                              <a:solidFill>
                                <a:schemeClr val="accent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fPr>
                        <m:num>
                          <m:r>
                            <a:rPr lang="en-US" sz="2400" i="1" dirty="0">
                              <a:solidFill>
                                <a:schemeClr val="accent2">
                                  <a:lumMod val="75000"/>
                                </a:schemeClr>
                              </a:solidFill>
                              <a:latin typeface="Cambria Math"/>
                              <a:ea typeface="Cambria Math"/>
                            </a:rPr>
                            <m:t>𝑜𝑝𝑝𝑜𝑠𝑖𝑡𝑒</m:t>
                          </m:r>
                        </m:num>
                        <m:den>
                          <m:r>
                            <a:rPr lang="en-US" sz="2400" i="1" dirty="0">
                              <a:solidFill>
                                <a:schemeClr val="accent2">
                                  <a:lumMod val="75000"/>
                                </a:schemeClr>
                              </a:solidFill>
                              <a:latin typeface="Cambria Math"/>
                              <a:ea typeface="Cambria Math"/>
                            </a:rPr>
                            <m:t>𝑎𝑑𝑗𝑎𝑐𝑒𝑛𝑡</m:t>
                          </m:r>
                        </m:den>
                      </m:f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7" name="Rectangle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52601" y="1725273"/>
                <a:ext cx="4875563" cy="1584665"/>
              </a:xfrm>
              <a:prstGeom prst="rect">
                <a:avLst/>
              </a:prstGeom>
              <a:blipFill>
                <a:blip r:embed="rId3"/>
                <a:stretch>
                  <a:fillRect l="-2003" t="-307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Rectangle 7"/>
              <p:cNvSpPr/>
              <p:nvPr/>
            </p:nvSpPr>
            <p:spPr>
              <a:xfrm>
                <a:off x="1753838" y="4114801"/>
                <a:ext cx="4875563" cy="158299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/>
                <a:r>
                  <a:rPr lang="en-US" sz="2400" b="1" u="sng" dirty="0">
                    <a:solidFill>
                      <a:schemeClr val="accent2">
                        <a:lumMod val="50000"/>
                      </a:schemeClr>
                    </a:solidFill>
                  </a:rPr>
                  <a:t>Cotangent:</a:t>
                </a:r>
              </a:p>
              <a:p>
                <a:pPr algn="just"/>
                <a:endParaRPr lang="en-US" sz="2400" b="1" u="sng" dirty="0"/>
              </a:p>
              <a:p>
                <a:pPr algn="just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i="1" dirty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Cambria Math"/>
                        </a:rPr>
                        <m:t>𝑐𝑜𝑡</m:t>
                      </m:r>
                      <m:d>
                        <m:dPr>
                          <m:ctrlPr>
                            <a:rPr lang="en-US" sz="2400" i="1" dirty="0">
                              <a:solidFill>
                                <a:schemeClr val="accent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dPr>
                        <m:e>
                          <m:r>
                            <a:rPr lang="en-US" sz="2400" i="1" dirty="0">
                              <a:solidFill>
                                <a:schemeClr val="accent2">
                                  <a:lumMod val="75000"/>
                                </a:schemeClr>
                              </a:solidFill>
                              <a:latin typeface="Cambria Math"/>
                              <a:ea typeface="Cambria Math"/>
                            </a:rPr>
                            <m:t>𝜃</m:t>
                          </m:r>
                        </m:e>
                      </m:d>
                      <m:r>
                        <a:rPr lang="en-US" sz="2400" i="1" dirty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Cambria Math"/>
                          <a:ea typeface="Cambria Math"/>
                        </a:rPr>
                        <m:t>= </m:t>
                      </m:r>
                      <m:f>
                        <m:fPr>
                          <m:ctrlPr>
                            <a:rPr lang="en-US" sz="2400" i="1" dirty="0">
                              <a:solidFill>
                                <a:schemeClr val="accent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fPr>
                        <m:num>
                          <m:r>
                            <a:rPr lang="en-US" sz="2400" i="1" dirty="0">
                              <a:solidFill>
                                <a:schemeClr val="accent2">
                                  <a:lumMod val="75000"/>
                                </a:schemeClr>
                              </a:solidFill>
                              <a:latin typeface="Cambria Math"/>
                              <a:ea typeface="Cambria Math"/>
                            </a:rPr>
                            <m:t>𝑎𝑑𝑗𝑎𝑐𝑒𝑛𝑡</m:t>
                          </m:r>
                        </m:num>
                        <m:den>
                          <m:r>
                            <a:rPr lang="en-US" sz="2400" i="1" dirty="0">
                              <a:solidFill>
                                <a:schemeClr val="accent2">
                                  <a:lumMod val="75000"/>
                                </a:schemeClr>
                              </a:solidFill>
                              <a:latin typeface="Cambria Math"/>
                              <a:ea typeface="Cambria Math"/>
                            </a:rPr>
                            <m:t>𝑜𝑝𝑝𝑜𝑠𝑖𝑡𝑒</m:t>
                          </m:r>
                        </m:den>
                      </m:f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8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53838" y="4114801"/>
                <a:ext cx="4875563" cy="1582997"/>
              </a:xfrm>
              <a:prstGeom prst="rect">
                <a:avLst/>
              </a:prstGeom>
              <a:blipFill>
                <a:blip r:embed="rId4"/>
                <a:stretch>
                  <a:fillRect l="-2000" t="-307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005305306"/>
      </p:ext>
    </p:extLst>
  </p:cSld>
  <p:clrMapOvr>
    <a:masterClrMapping/>
  </p:clrMapOvr>
  <p:transition spd="slow">
    <p:wheel spokes="1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itle 27"/>
          <p:cNvSpPr>
            <a:spLocks noGrp="1"/>
          </p:cNvSpPr>
          <p:nvPr>
            <p:ph type="title"/>
          </p:nvPr>
        </p:nvSpPr>
        <p:spPr>
          <a:xfrm>
            <a:off x="1719695" y="347246"/>
            <a:ext cx="9038360" cy="387044"/>
          </a:xfrm>
        </p:spPr>
        <p:txBody>
          <a:bodyPr/>
          <a:lstStyle/>
          <a:p>
            <a:r>
              <a:rPr lang="en-US" dirty="0"/>
              <a:t>TRIGONOMETRIC IDENTITIES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10172103" y="76201"/>
            <a:ext cx="5859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</a:rPr>
              <a:t>05</a:t>
            </a:r>
            <a:endParaRPr lang="en-US" sz="2000" b="1" dirty="0">
              <a:solidFill>
                <a:schemeClr val="bg1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5200" y="2371726"/>
            <a:ext cx="2971800" cy="2200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tangle 6"/>
              <p:cNvSpPr/>
              <p:nvPr/>
            </p:nvSpPr>
            <p:spPr>
              <a:xfrm>
                <a:off x="1752601" y="1725273"/>
                <a:ext cx="4875563" cy="158466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/>
                <a:r>
                  <a:rPr lang="en-US" sz="2400" b="1" u="sng" dirty="0">
                    <a:solidFill>
                      <a:schemeClr val="accent2">
                        <a:lumMod val="50000"/>
                      </a:schemeClr>
                    </a:solidFill>
                  </a:rPr>
                  <a:t>Cosecant:</a:t>
                </a:r>
              </a:p>
              <a:p>
                <a:pPr algn="just"/>
                <a:endParaRPr lang="en-US" sz="2400" b="1" u="sng" dirty="0"/>
              </a:p>
              <a:p>
                <a:pPr algn="just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i="1" dirty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Cambria Math"/>
                        </a:rPr>
                        <m:t>𝑐𝑜𝑠𝑒𝑐</m:t>
                      </m:r>
                      <m:d>
                        <m:dPr>
                          <m:ctrlPr>
                            <a:rPr lang="en-US" sz="2400" i="1" dirty="0">
                              <a:solidFill>
                                <a:schemeClr val="accent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dPr>
                        <m:e>
                          <m:r>
                            <a:rPr lang="en-US" sz="2400" i="1" dirty="0">
                              <a:solidFill>
                                <a:schemeClr val="accent2">
                                  <a:lumMod val="75000"/>
                                </a:schemeClr>
                              </a:solidFill>
                              <a:latin typeface="Cambria Math"/>
                              <a:ea typeface="Cambria Math"/>
                            </a:rPr>
                            <m:t>𝜃</m:t>
                          </m:r>
                        </m:e>
                      </m:d>
                      <m:r>
                        <a:rPr lang="en-US" sz="2400" i="1" dirty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Cambria Math"/>
                          <a:ea typeface="Cambria Math"/>
                        </a:rPr>
                        <m:t>= </m:t>
                      </m:r>
                      <m:f>
                        <m:fPr>
                          <m:ctrlPr>
                            <a:rPr lang="en-US" sz="2400" i="1" dirty="0">
                              <a:solidFill>
                                <a:schemeClr val="accent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fPr>
                        <m:num>
                          <m:r>
                            <a:rPr lang="en-US" sz="2400" i="1" dirty="0">
                              <a:solidFill>
                                <a:schemeClr val="accent2">
                                  <a:lumMod val="75000"/>
                                </a:schemeClr>
                              </a:solidFill>
                              <a:latin typeface="Cambria Math"/>
                              <a:ea typeface="Cambria Math"/>
                            </a:rPr>
                            <m:t>h𝑦𝑝𝑜𝑡𝑒𝑛𝑢𝑠𝑒</m:t>
                          </m:r>
                        </m:num>
                        <m:den>
                          <m:r>
                            <a:rPr lang="en-US" sz="2400" i="1" dirty="0">
                              <a:solidFill>
                                <a:schemeClr val="accent2">
                                  <a:lumMod val="75000"/>
                                </a:schemeClr>
                              </a:solidFill>
                              <a:latin typeface="Cambria Math"/>
                              <a:ea typeface="Cambria Math"/>
                            </a:rPr>
                            <m:t>𝑜𝑝𝑝𝑜𝑠𝑖𝑡𝑒</m:t>
                          </m:r>
                        </m:den>
                      </m:f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7" name="Rectangle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52601" y="1725273"/>
                <a:ext cx="4875563" cy="1584665"/>
              </a:xfrm>
              <a:prstGeom prst="rect">
                <a:avLst/>
              </a:prstGeom>
              <a:blipFill>
                <a:blip r:embed="rId3"/>
                <a:stretch>
                  <a:fillRect l="-2003" t="-307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Rectangle 7"/>
              <p:cNvSpPr/>
              <p:nvPr/>
            </p:nvSpPr>
            <p:spPr>
              <a:xfrm>
                <a:off x="1752601" y="4114801"/>
                <a:ext cx="4875563" cy="158299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/>
                <a:r>
                  <a:rPr lang="en-US" sz="2400" b="1" u="sng" dirty="0">
                    <a:solidFill>
                      <a:schemeClr val="accent2">
                        <a:lumMod val="50000"/>
                      </a:schemeClr>
                    </a:solidFill>
                  </a:rPr>
                  <a:t>Secant:</a:t>
                </a:r>
              </a:p>
              <a:p>
                <a:pPr algn="just"/>
                <a:endParaRPr lang="en-US" sz="2400" b="1" u="sng" dirty="0"/>
              </a:p>
              <a:p>
                <a:pPr algn="just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i="1" dirty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Cambria Math"/>
                        </a:rPr>
                        <m:t>𝑠𝑒𝑐</m:t>
                      </m:r>
                      <m:d>
                        <m:dPr>
                          <m:ctrlPr>
                            <a:rPr lang="en-US" sz="2400" i="1" dirty="0">
                              <a:solidFill>
                                <a:schemeClr val="accent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dPr>
                        <m:e>
                          <m:r>
                            <a:rPr lang="en-US" sz="2400" i="1" dirty="0">
                              <a:solidFill>
                                <a:schemeClr val="accent2">
                                  <a:lumMod val="75000"/>
                                </a:schemeClr>
                              </a:solidFill>
                              <a:latin typeface="Cambria Math"/>
                              <a:ea typeface="Cambria Math"/>
                            </a:rPr>
                            <m:t>𝜃</m:t>
                          </m:r>
                        </m:e>
                      </m:d>
                      <m:r>
                        <a:rPr lang="en-US" sz="2400" i="1" dirty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Cambria Math"/>
                          <a:ea typeface="Cambria Math"/>
                        </a:rPr>
                        <m:t>= </m:t>
                      </m:r>
                      <m:f>
                        <m:fPr>
                          <m:ctrlPr>
                            <a:rPr lang="en-US" sz="2400" i="1" dirty="0">
                              <a:solidFill>
                                <a:schemeClr val="accent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fPr>
                        <m:num>
                          <m:r>
                            <a:rPr lang="en-US" sz="2400" i="1" dirty="0">
                              <a:solidFill>
                                <a:schemeClr val="accent2">
                                  <a:lumMod val="75000"/>
                                </a:schemeClr>
                              </a:solidFill>
                              <a:latin typeface="Cambria Math"/>
                              <a:ea typeface="Cambria Math"/>
                            </a:rPr>
                            <m:t>h𝑦𝑝𝑜𝑡𝑒𝑛𝑢𝑠𝑒</m:t>
                          </m:r>
                        </m:num>
                        <m:den>
                          <m:r>
                            <a:rPr lang="en-US" sz="2400" i="1" dirty="0">
                              <a:solidFill>
                                <a:schemeClr val="accent2">
                                  <a:lumMod val="75000"/>
                                </a:schemeClr>
                              </a:solidFill>
                              <a:latin typeface="Cambria Math"/>
                              <a:ea typeface="Cambria Math"/>
                            </a:rPr>
                            <m:t>𝑎𝑑𝑗𝑎𝑐𝑒𝑛𝑡</m:t>
                          </m:r>
                        </m:den>
                      </m:f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8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52601" y="4114801"/>
                <a:ext cx="4875563" cy="1582997"/>
              </a:xfrm>
              <a:prstGeom prst="rect">
                <a:avLst/>
              </a:prstGeom>
              <a:blipFill>
                <a:blip r:embed="rId4"/>
                <a:stretch>
                  <a:fillRect l="-2003" t="-307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892446815"/>
      </p:ext>
    </p:extLst>
  </p:cSld>
  <p:clrMapOvr>
    <a:masterClrMapping/>
  </p:clrMapOvr>
  <p:transition spd="slow">
    <p:wheel spokes="1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itle 27"/>
          <p:cNvSpPr>
            <a:spLocks noGrp="1"/>
          </p:cNvSpPr>
          <p:nvPr>
            <p:ph type="title"/>
          </p:nvPr>
        </p:nvSpPr>
        <p:spPr>
          <a:xfrm>
            <a:off x="1719695" y="347246"/>
            <a:ext cx="9038360" cy="387044"/>
          </a:xfrm>
        </p:spPr>
        <p:txBody>
          <a:bodyPr/>
          <a:lstStyle/>
          <a:p>
            <a:r>
              <a:rPr lang="en-US" dirty="0"/>
              <a:t>TRIGONOMETRIC IDENTITIES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10172103" y="76201"/>
            <a:ext cx="5859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</a:rPr>
              <a:t>06</a:t>
            </a:r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676401" y="2362202"/>
            <a:ext cx="28194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400" b="1" u="sng" dirty="0">
                <a:solidFill>
                  <a:schemeClr val="accent2">
                    <a:lumMod val="50000"/>
                  </a:schemeClr>
                </a:solidFill>
              </a:rPr>
              <a:t>Sine and Cosecant:</a:t>
            </a:r>
          </a:p>
          <a:p>
            <a:pPr algn="just"/>
            <a:endParaRPr lang="en-US" sz="2400" b="1" u="sng" dirty="0"/>
          </a:p>
          <a:p>
            <a:pPr algn="just"/>
            <a:r>
              <a:rPr lang="en-US" sz="2400" dirty="0">
                <a:solidFill>
                  <a:schemeClr val="accent2">
                    <a:lumMod val="50000"/>
                  </a:schemeClr>
                </a:solidFill>
              </a:rPr>
              <a:t>	</a:t>
            </a:r>
          </a:p>
        </p:txBody>
      </p:sp>
      <p:sp>
        <p:nvSpPr>
          <p:cNvPr id="9" name="Rectangle 8"/>
          <p:cNvSpPr/>
          <p:nvPr/>
        </p:nvSpPr>
        <p:spPr>
          <a:xfrm>
            <a:off x="2148691" y="1219201"/>
            <a:ext cx="745250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400" b="1" dirty="0"/>
              <a:t>Reciprocal identities </a:t>
            </a:r>
            <a:r>
              <a:rPr lang="en-US" sz="2400" dirty="0"/>
              <a:t>relate these six identities such that one identity is the reciprocal of its co-identity.</a:t>
            </a:r>
            <a:endParaRPr lang="en-US" sz="24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Rectangle 1"/>
              <p:cNvSpPr/>
              <p:nvPr/>
            </p:nvSpPr>
            <p:spPr>
              <a:xfrm>
                <a:off x="2362200" y="3245968"/>
                <a:ext cx="7010400" cy="87389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/>
                <a14:m>
                  <m:oMath xmlns:m="http://schemas.openxmlformats.org/officeDocument/2006/math">
                    <m:r>
                      <a:rPr lang="en-US" sz="2600" i="1" dirty="0">
                        <a:solidFill>
                          <a:schemeClr val="accent2">
                            <a:lumMod val="75000"/>
                          </a:schemeClr>
                        </a:solidFill>
                        <a:latin typeface="Cambria Math"/>
                      </a:rPr>
                      <m:t>𝑠𝑖𝑛</m:t>
                    </m:r>
                    <m:d>
                      <m:dPr>
                        <m:ctrlPr>
                          <a:rPr lang="en-US" sz="2600" i="1" dirty="0">
                            <a:solidFill>
                              <a:schemeClr val="accent2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dPr>
                      <m:e>
                        <m:r>
                          <a:rPr lang="en-US" sz="2600" i="1" dirty="0">
                            <a:solidFill>
                              <a:schemeClr val="accent2">
                                <a:lumMod val="75000"/>
                              </a:schemeClr>
                            </a:solidFill>
                            <a:latin typeface="Cambria Math"/>
                            <a:ea typeface="Cambria Math"/>
                          </a:rPr>
                          <m:t>𝜃</m:t>
                        </m:r>
                      </m:e>
                    </m:d>
                    <m:r>
                      <a:rPr lang="en-US" sz="2600" i="1" dirty="0">
                        <a:solidFill>
                          <a:schemeClr val="accent2">
                            <a:lumMod val="75000"/>
                          </a:schemeClr>
                        </a:solidFill>
                        <a:latin typeface="Cambria Math"/>
                        <a:ea typeface="Cambria Math"/>
                      </a:rPr>
                      <m:t>= </m:t>
                    </m:r>
                    <m:f>
                      <m:fPr>
                        <m:ctrlPr>
                          <a:rPr lang="en-US" sz="2600" i="1" dirty="0">
                            <a:solidFill>
                              <a:schemeClr val="accent2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fPr>
                      <m:num>
                        <m:r>
                          <a:rPr lang="en-US" sz="2600" i="1" dirty="0">
                            <a:solidFill>
                              <a:schemeClr val="accent2">
                                <a:lumMod val="75000"/>
                              </a:schemeClr>
                            </a:solidFill>
                            <a:latin typeface="Cambria Math"/>
                            <a:ea typeface="Cambria Math"/>
                          </a:rPr>
                          <m:t>𝑜𝑝𝑝𝑜𝑠𝑖𝑡𝑒</m:t>
                        </m:r>
                      </m:num>
                      <m:den>
                        <m:r>
                          <a:rPr lang="en-US" sz="2600" i="1" dirty="0">
                            <a:solidFill>
                              <a:schemeClr val="accent2">
                                <a:lumMod val="75000"/>
                              </a:schemeClr>
                            </a:solidFill>
                            <a:latin typeface="Cambria Math"/>
                            <a:ea typeface="Cambria Math"/>
                          </a:rPr>
                          <m:t>h𝑦𝑝𝑜𝑡𝑒𝑛𝑢𝑠𝑒</m:t>
                        </m:r>
                      </m:den>
                    </m:f>
                    <m:r>
                      <a:rPr lang="en-US" sz="2600" i="1" dirty="0">
                        <a:solidFill>
                          <a:schemeClr val="accent2">
                            <a:lumMod val="75000"/>
                          </a:schemeClr>
                        </a:solidFill>
                        <a:latin typeface="Cambria Math"/>
                        <a:ea typeface="Cambria Math"/>
                      </a:rPr>
                      <m:t>=</m:t>
                    </m:r>
                  </m:oMath>
                </a14:m>
                <a:r>
                  <a:rPr lang="en-US" sz="2600" dirty="0"/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600" i="1" dirty="0">
                            <a:solidFill>
                              <a:schemeClr val="accent2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fPr>
                      <m:num>
                        <m:r>
                          <a:rPr lang="en-US" sz="2600" i="1" dirty="0">
                            <a:solidFill>
                              <a:schemeClr val="accent2">
                                <a:lumMod val="75000"/>
                              </a:schemeClr>
                            </a:solidFill>
                            <a:latin typeface="Cambria Math"/>
                            <a:ea typeface="Cambria Math"/>
                          </a:rPr>
                          <m:t>1</m:t>
                        </m:r>
                      </m:num>
                      <m:den>
                        <m:f>
                          <m:fPr>
                            <m:ctrlPr>
                              <a:rPr lang="en-US" sz="2600" i="1" dirty="0">
                                <a:solidFill>
                                  <a:schemeClr val="accent2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fPr>
                          <m:num>
                            <m:r>
                              <a:rPr lang="en-US" sz="2600" i="1" dirty="0">
                                <a:solidFill>
                                  <a:schemeClr val="accent2">
                                    <a:lumMod val="75000"/>
                                  </a:schemeClr>
                                </a:solidFill>
                                <a:latin typeface="Cambria Math"/>
                                <a:ea typeface="Cambria Math"/>
                              </a:rPr>
                              <m:t>h𝑦𝑝𝑜𝑡𝑒𝑛𝑢𝑠𝑒</m:t>
                            </m:r>
                          </m:num>
                          <m:den>
                            <m:r>
                              <a:rPr lang="en-US" sz="2600" i="1" dirty="0">
                                <a:solidFill>
                                  <a:schemeClr val="accent2">
                                    <a:lumMod val="75000"/>
                                  </a:schemeClr>
                                </a:solidFill>
                                <a:latin typeface="Cambria Math"/>
                                <a:ea typeface="Cambria Math"/>
                              </a:rPr>
                              <m:t>𝑜𝑝𝑝𝑜𝑠𝑖𝑡𝑒</m:t>
                            </m:r>
                          </m:den>
                        </m:f>
                      </m:den>
                    </m:f>
                    <m:r>
                      <a:rPr lang="en-US" sz="2600" i="1" dirty="0">
                        <a:solidFill>
                          <a:schemeClr val="accent2">
                            <a:lumMod val="75000"/>
                          </a:schemeClr>
                        </a:solidFill>
                        <a:latin typeface="Cambria Math"/>
                        <a:ea typeface="Cambria Math"/>
                      </a:rPr>
                      <m:t>=</m:t>
                    </m:r>
                    <m:f>
                      <m:fPr>
                        <m:ctrlPr>
                          <a:rPr lang="en-US" sz="2600" i="1" dirty="0">
                            <a:solidFill>
                              <a:schemeClr val="accent2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fPr>
                      <m:num>
                        <m:r>
                          <a:rPr lang="en-US" sz="2600" i="1" dirty="0">
                            <a:solidFill>
                              <a:schemeClr val="accent2">
                                <a:lumMod val="75000"/>
                              </a:schemeClr>
                            </a:solidFill>
                            <a:latin typeface="Cambria Math"/>
                            <a:ea typeface="Cambria Math"/>
                          </a:rPr>
                          <m:t>1</m:t>
                        </m:r>
                      </m:num>
                      <m:den>
                        <m:r>
                          <a:rPr lang="en-US" sz="2600" i="1" dirty="0">
                            <a:solidFill>
                              <a:schemeClr val="accent2">
                                <a:lumMod val="75000"/>
                              </a:schemeClr>
                            </a:solidFill>
                            <a:latin typeface="Cambria Math"/>
                            <a:ea typeface="Cambria Math"/>
                          </a:rPr>
                          <m:t>𝑐𝑜𝑠𝑒𝑐</m:t>
                        </m:r>
                        <m:d>
                          <m:dPr>
                            <m:ctrlPr>
                              <a:rPr lang="en-US" sz="2600" i="1" dirty="0">
                                <a:solidFill>
                                  <a:schemeClr val="accent2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dPr>
                          <m:e>
                            <m:r>
                              <a:rPr lang="en-US" sz="2600" i="1" dirty="0">
                                <a:solidFill>
                                  <a:schemeClr val="accent2">
                                    <a:lumMod val="75000"/>
                                  </a:schemeClr>
                                </a:solidFill>
                                <a:latin typeface="Cambria Math"/>
                                <a:ea typeface="Cambria Math"/>
                              </a:rPr>
                              <m:t>𝜃</m:t>
                            </m:r>
                          </m:e>
                        </m:d>
                      </m:den>
                    </m:f>
                  </m:oMath>
                </a14:m>
                <a:endParaRPr lang="en-US" sz="2600" dirty="0"/>
              </a:p>
            </p:txBody>
          </p:sp>
        </mc:Choice>
        <mc:Fallback xmlns="">
          <p:sp>
            <p:nvSpPr>
              <p:cNvPr id="2" name="Rectangle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62200" y="3245968"/>
                <a:ext cx="7010400" cy="873894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Rectangle 2"/>
              <p:cNvSpPr/>
              <p:nvPr/>
            </p:nvSpPr>
            <p:spPr>
              <a:xfrm>
                <a:off x="2362200" y="4568754"/>
                <a:ext cx="6781800" cy="71167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2600" b="1" i="1" dirty="0">
                        <a:solidFill>
                          <a:schemeClr val="accent2">
                            <a:lumMod val="75000"/>
                          </a:schemeClr>
                        </a:solidFill>
                        <a:latin typeface="Cambria Math"/>
                      </a:rPr>
                      <m:t>𝒔𝒊𝒏</m:t>
                    </m:r>
                    <m:d>
                      <m:dPr>
                        <m:ctrlPr>
                          <a:rPr lang="en-US" sz="2600" b="1" i="1" dirty="0">
                            <a:solidFill>
                              <a:schemeClr val="accent2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dPr>
                      <m:e>
                        <m:r>
                          <a:rPr lang="en-US" sz="2600" b="1" i="1" dirty="0">
                            <a:solidFill>
                              <a:schemeClr val="accent2">
                                <a:lumMod val="75000"/>
                              </a:schemeClr>
                            </a:solidFill>
                            <a:latin typeface="Cambria Math"/>
                            <a:ea typeface="Cambria Math"/>
                          </a:rPr>
                          <m:t>𝜽</m:t>
                        </m:r>
                      </m:e>
                    </m:d>
                    <m:r>
                      <a:rPr lang="en-US" sz="2600" b="1" i="1" dirty="0">
                        <a:solidFill>
                          <a:schemeClr val="accent2">
                            <a:lumMod val="75000"/>
                          </a:schemeClr>
                        </a:solidFill>
                        <a:latin typeface="Cambria Math"/>
                        <a:ea typeface="Cambria Math"/>
                      </a:rPr>
                      <m:t>= </m:t>
                    </m:r>
                    <m:f>
                      <m:fPr>
                        <m:ctrlPr>
                          <a:rPr lang="en-US" sz="2600" b="1" i="1" dirty="0">
                            <a:solidFill>
                              <a:schemeClr val="accent2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fPr>
                      <m:num>
                        <m:r>
                          <a:rPr lang="en-US" sz="2600" b="1" i="1" dirty="0">
                            <a:solidFill>
                              <a:schemeClr val="accent2">
                                <a:lumMod val="75000"/>
                              </a:schemeClr>
                            </a:solidFill>
                            <a:latin typeface="Cambria Math"/>
                            <a:ea typeface="Cambria Math"/>
                          </a:rPr>
                          <m:t>𝟏</m:t>
                        </m:r>
                      </m:num>
                      <m:den>
                        <m:r>
                          <a:rPr lang="en-US" sz="2600" b="1" i="1" dirty="0">
                            <a:solidFill>
                              <a:schemeClr val="accent2">
                                <a:lumMod val="75000"/>
                              </a:schemeClr>
                            </a:solidFill>
                            <a:latin typeface="Cambria Math"/>
                            <a:ea typeface="Cambria Math"/>
                          </a:rPr>
                          <m:t>𝒄𝒐𝒔𝒆𝒄</m:t>
                        </m:r>
                        <m:d>
                          <m:dPr>
                            <m:ctrlPr>
                              <a:rPr lang="en-US" sz="2600" b="1" i="1" dirty="0">
                                <a:solidFill>
                                  <a:schemeClr val="accent2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dPr>
                          <m:e>
                            <m:r>
                              <a:rPr lang="en-US" sz="2600" b="1" i="1" dirty="0">
                                <a:solidFill>
                                  <a:schemeClr val="accent2">
                                    <a:lumMod val="75000"/>
                                  </a:schemeClr>
                                </a:solidFill>
                                <a:latin typeface="Cambria Math"/>
                                <a:ea typeface="Cambria Math"/>
                              </a:rPr>
                              <m:t>𝜽</m:t>
                            </m:r>
                          </m:e>
                        </m:d>
                      </m:den>
                    </m:f>
                  </m:oMath>
                </a14:m>
                <a:r>
                  <a:rPr lang="en-US" sz="2600" b="1" dirty="0"/>
                  <a:t>        </a:t>
                </a:r>
                <a:r>
                  <a:rPr lang="en-US" sz="2600" b="1" dirty="0">
                    <a:solidFill>
                      <a:schemeClr val="accent2">
                        <a:lumMod val="50000"/>
                      </a:schemeClr>
                    </a:solidFill>
                  </a:rPr>
                  <a:t>;	</a:t>
                </a:r>
                <a:r>
                  <a:rPr lang="en-US" sz="2600" b="1" dirty="0">
                    <a:solidFill>
                      <a:schemeClr val="accent2">
                        <a:lumMod val="75000"/>
                      </a:schemeClr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US" sz="2600" b="1" i="1" dirty="0">
                        <a:solidFill>
                          <a:schemeClr val="accent2">
                            <a:lumMod val="75000"/>
                          </a:schemeClr>
                        </a:solidFill>
                        <a:latin typeface="Cambria Math"/>
                      </a:rPr>
                      <m:t>𝒄𝒐𝒔𝒆𝒄</m:t>
                    </m:r>
                    <m:d>
                      <m:dPr>
                        <m:ctrlPr>
                          <a:rPr lang="en-US" sz="2600" b="1" i="1" dirty="0">
                            <a:solidFill>
                              <a:schemeClr val="accent2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dPr>
                      <m:e>
                        <m:r>
                          <a:rPr lang="en-US" sz="2600" b="1" i="1" dirty="0">
                            <a:solidFill>
                              <a:schemeClr val="accent2">
                                <a:lumMod val="75000"/>
                              </a:schemeClr>
                            </a:solidFill>
                            <a:latin typeface="Cambria Math"/>
                            <a:ea typeface="Cambria Math"/>
                          </a:rPr>
                          <m:t>𝜽</m:t>
                        </m:r>
                      </m:e>
                    </m:d>
                    <m:r>
                      <a:rPr lang="en-US" sz="2600" b="1" i="1" dirty="0">
                        <a:solidFill>
                          <a:schemeClr val="accent2">
                            <a:lumMod val="75000"/>
                          </a:schemeClr>
                        </a:solidFill>
                        <a:latin typeface="Cambria Math"/>
                        <a:ea typeface="Cambria Math"/>
                      </a:rPr>
                      <m:t>= </m:t>
                    </m:r>
                    <m:f>
                      <m:fPr>
                        <m:ctrlPr>
                          <a:rPr lang="en-US" sz="2600" b="1" i="1" dirty="0">
                            <a:solidFill>
                              <a:schemeClr val="accent2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fPr>
                      <m:num>
                        <m:r>
                          <a:rPr lang="en-US" sz="2600" b="1" i="1" dirty="0">
                            <a:solidFill>
                              <a:schemeClr val="accent2">
                                <a:lumMod val="75000"/>
                              </a:schemeClr>
                            </a:solidFill>
                            <a:latin typeface="Cambria Math"/>
                            <a:ea typeface="Cambria Math"/>
                          </a:rPr>
                          <m:t>𝟏</m:t>
                        </m:r>
                      </m:num>
                      <m:den>
                        <m:r>
                          <a:rPr lang="en-US" sz="2600" b="1" i="1" dirty="0">
                            <a:solidFill>
                              <a:schemeClr val="accent2">
                                <a:lumMod val="75000"/>
                              </a:schemeClr>
                            </a:solidFill>
                            <a:latin typeface="Cambria Math"/>
                            <a:ea typeface="Cambria Math"/>
                          </a:rPr>
                          <m:t>𝒔𝒊𝒏</m:t>
                        </m:r>
                        <m:d>
                          <m:dPr>
                            <m:ctrlPr>
                              <a:rPr lang="en-US" sz="2600" b="1" i="1" dirty="0">
                                <a:solidFill>
                                  <a:schemeClr val="accent2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dPr>
                          <m:e>
                            <m:r>
                              <a:rPr lang="en-US" sz="2600" b="1" i="1" dirty="0">
                                <a:solidFill>
                                  <a:schemeClr val="accent2">
                                    <a:lumMod val="75000"/>
                                  </a:schemeClr>
                                </a:solidFill>
                                <a:latin typeface="Cambria Math"/>
                                <a:ea typeface="Cambria Math"/>
                              </a:rPr>
                              <m:t>𝜽</m:t>
                            </m:r>
                          </m:e>
                        </m:d>
                      </m:den>
                    </m:f>
                  </m:oMath>
                </a14:m>
                <a:r>
                  <a:rPr lang="en-US" sz="2600" b="1" dirty="0"/>
                  <a:t> </a:t>
                </a:r>
              </a:p>
            </p:txBody>
          </p:sp>
        </mc:Choice>
        <mc:Fallback xmlns="">
          <p:sp>
            <p:nvSpPr>
              <p:cNvPr id="3" name="Rectangle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62200" y="4568754"/>
                <a:ext cx="6781800" cy="711670"/>
              </a:xfrm>
              <a:prstGeom prst="rect">
                <a:avLst/>
              </a:prstGeom>
              <a:blipFill>
                <a:blip r:embed="rId3"/>
                <a:stretch>
                  <a:fillRect b="-427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738386115"/>
      </p:ext>
    </p:extLst>
  </p:cSld>
  <p:clrMapOvr>
    <a:masterClrMapping/>
  </p:clrMapOvr>
  <p:transition spd="slow">
    <p:wheel spokes="1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itle 27"/>
          <p:cNvSpPr>
            <a:spLocks noGrp="1"/>
          </p:cNvSpPr>
          <p:nvPr>
            <p:ph type="title"/>
          </p:nvPr>
        </p:nvSpPr>
        <p:spPr>
          <a:xfrm>
            <a:off x="1719695" y="347246"/>
            <a:ext cx="9038360" cy="387044"/>
          </a:xfrm>
        </p:spPr>
        <p:txBody>
          <a:bodyPr/>
          <a:lstStyle/>
          <a:p>
            <a:r>
              <a:rPr lang="en-US" dirty="0"/>
              <a:t>TRIGONOMETRIC IDENTITIES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10172103" y="76201"/>
            <a:ext cx="5859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</a:rPr>
              <a:t>07</a:t>
            </a:r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704110" y="1009472"/>
            <a:ext cx="370609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400" b="1" u="sng" dirty="0">
                <a:solidFill>
                  <a:schemeClr val="accent2">
                    <a:lumMod val="50000"/>
                  </a:schemeClr>
                </a:solidFill>
              </a:rPr>
              <a:t>Cosine and Secant:</a:t>
            </a:r>
          </a:p>
          <a:p>
            <a:pPr algn="just"/>
            <a:endParaRPr lang="en-US" sz="2400" b="1" u="sng" dirty="0"/>
          </a:p>
          <a:p>
            <a:pPr algn="just"/>
            <a:r>
              <a:rPr lang="en-US" sz="2400" dirty="0">
                <a:solidFill>
                  <a:schemeClr val="accent2">
                    <a:lumMod val="50000"/>
                  </a:schemeClr>
                </a:solidFill>
              </a:rPr>
              <a:t>	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Rectangle 1"/>
              <p:cNvSpPr/>
              <p:nvPr/>
            </p:nvSpPr>
            <p:spPr>
              <a:xfrm>
                <a:off x="2247900" y="1676401"/>
                <a:ext cx="7010400" cy="87472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/>
                <a14:m>
                  <m:oMath xmlns:m="http://schemas.openxmlformats.org/officeDocument/2006/math">
                    <m:r>
                      <a:rPr lang="en-US" sz="2600" i="1" dirty="0">
                        <a:solidFill>
                          <a:schemeClr val="accent2">
                            <a:lumMod val="75000"/>
                          </a:schemeClr>
                        </a:solidFill>
                        <a:latin typeface="Cambria Math"/>
                      </a:rPr>
                      <m:t>𝑐𝑜𝑠</m:t>
                    </m:r>
                    <m:d>
                      <m:dPr>
                        <m:ctrlPr>
                          <a:rPr lang="en-US" sz="2600" i="1" dirty="0">
                            <a:solidFill>
                              <a:schemeClr val="accent2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dPr>
                      <m:e>
                        <m:r>
                          <a:rPr lang="en-US" sz="2600" i="1" dirty="0">
                            <a:solidFill>
                              <a:schemeClr val="accent2">
                                <a:lumMod val="75000"/>
                              </a:schemeClr>
                            </a:solidFill>
                            <a:latin typeface="Cambria Math"/>
                            <a:ea typeface="Cambria Math"/>
                          </a:rPr>
                          <m:t>𝜃</m:t>
                        </m:r>
                      </m:e>
                    </m:d>
                    <m:r>
                      <a:rPr lang="en-US" sz="2600" i="1" dirty="0">
                        <a:solidFill>
                          <a:schemeClr val="accent2">
                            <a:lumMod val="75000"/>
                          </a:schemeClr>
                        </a:solidFill>
                        <a:latin typeface="Cambria Math"/>
                        <a:ea typeface="Cambria Math"/>
                      </a:rPr>
                      <m:t>= </m:t>
                    </m:r>
                    <m:f>
                      <m:fPr>
                        <m:ctrlPr>
                          <a:rPr lang="en-US" sz="2600" i="1" dirty="0">
                            <a:solidFill>
                              <a:schemeClr val="accent2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fPr>
                      <m:num>
                        <m:r>
                          <a:rPr lang="en-US" sz="2600" i="1" dirty="0">
                            <a:solidFill>
                              <a:schemeClr val="accent2">
                                <a:lumMod val="75000"/>
                              </a:schemeClr>
                            </a:solidFill>
                            <a:latin typeface="Cambria Math"/>
                            <a:ea typeface="Cambria Math"/>
                          </a:rPr>
                          <m:t>𝑎𝑑𝑗𝑎𝑐𝑒𝑛𝑡</m:t>
                        </m:r>
                      </m:num>
                      <m:den>
                        <m:r>
                          <a:rPr lang="en-US" sz="2600" i="1" dirty="0">
                            <a:solidFill>
                              <a:schemeClr val="accent2">
                                <a:lumMod val="75000"/>
                              </a:schemeClr>
                            </a:solidFill>
                            <a:latin typeface="Cambria Math"/>
                            <a:ea typeface="Cambria Math"/>
                          </a:rPr>
                          <m:t>h𝑦𝑝𝑜𝑡𝑒𝑛𝑢𝑠𝑒</m:t>
                        </m:r>
                      </m:den>
                    </m:f>
                    <m:r>
                      <a:rPr lang="en-US" sz="2600" i="1" dirty="0">
                        <a:solidFill>
                          <a:schemeClr val="accent2">
                            <a:lumMod val="75000"/>
                          </a:schemeClr>
                        </a:solidFill>
                        <a:latin typeface="Cambria Math"/>
                        <a:ea typeface="Cambria Math"/>
                      </a:rPr>
                      <m:t>=</m:t>
                    </m:r>
                  </m:oMath>
                </a14:m>
                <a:r>
                  <a:rPr lang="en-US" sz="2600" dirty="0"/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600" i="1" dirty="0">
                            <a:solidFill>
                              <a:schemeClr val="accent2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fPr>
                      <m:num>
                        <m:r>
                          <a:rPr lang="en-US" sz="2600" i="1" dirty="0">
                            <a:solidFill>
                              <a:schemeClr val="accent2">
                                <a:lumMod val="75000"/>
                              </a:schemeClr>
                            </a:solidFill>
                            <a:latin typeface="Cambria Math"/>
                            <a:ea typeface="Cambria Math"/>
                          </a:rPr>
                          <m:t>1</m:t>
                        </m:r>
                      </m:num>
                      <m:den>
                        <m:f>
                          <m:fPr>
                            <m:ctrlPr>
                              <a:rPr lang="en-US" sz="2600" i="1" dirty="0">
                                <a:solidFill>
                                  <a:schemeClr val="accent2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fPr>
                          <m:num>
                            <m:r>
                              <a:rPr lang="en-US" sz="2600" i="1" dirty="0">
                                <a:solidFill>
                                  <a:schemeClr val="accent2">
                                    <a:lumMod val="75000"/>
                                  </a:schemeClr>
                                </a:solidFill>
                                <a:latin typeface="Cambria Math"/>
                                <a:ea typeface="Cambria Math"/>
                              </a:rPr>
                              <m:t>h𝑦𝑝𝑜𝑡𝑒𝑛𝑢𝑠𝑒</m:t>
                            </m:r>
                          </m:num>
                          <m:den>
                            <m:r>
                              <a:rPr lang="en-US" sz="2600" i="1" dirty="0">
                                <a:solidFill>
                                  <a:schemeClr val="accent2">
                                    <a:lumMod val="75000"/>
                                  </a:schemeClr>
                                </a:solidFill>
                                <a:latin typeface="Cambria Math"/>
                                <a:ea typeface="Cambria Math"/>
                              </a:rPr>
                              <m:t>𝑎𝑑𝑗𝑎𝑐𝑒𝑛𝑡</m:t>
                            </m:r>
                          </m:den>
                        </m:f>
                      </m:den>
                    </m:f>
                    <m:r>
                      <a:rPr lang="en-US" sz="2600" i="1" dirty="0">
                        <a:solidFill>
                          <a:schemeClr val="accent2">
                            <a:lumMod val="75000"/>
                          </a:schemeClr>
                        </a:solidFill>
                        <a:latin typeface="Cambria Math"/>
                        <a:ea typeface="Cambria Math"/>
                      </a:rPr>
                      <m:t>=</m:t>
                    </m:r>
                    <m:f>
                      <m:fPr>
                        <m:ctrlPr>
                          <a:rPr lang="en-US" sz="2600" i="1" dirty="0">
                            <a:solidFill>
                              <a:schemeClr val="accent2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fPr>
                      <m:num>
                        <m:r>
                          <a:rPr lang="en-US" sz="2600" i="1" dirty="0">
                            <a:solidFill>
                              <a:schemeClr val="accent2">
                                <a:lumMod val="75000"/>
                              </a:schemeClr>
                            </a:solidFill>
                            <a:latin typeface="Cambria Math"/>
                            <a:ea typeface="Cambria Math"/>
                          </a:rPr>
                          <m:t>1</m:t>
                        </m:r>
                      </m:num>
                      <m:den>
                        <m:r>
                          <a:rPr lang="en-US" sz="2600" i="1" dirty="0">
                            <a:solidFill>
                              <a:schemeClr val="accent2">
                                <a:lumMod val="75000"/>
                              </a:schemeClr>
                            </a:solidFill>
                            <a:latin typeface="Cambria Math"/>
                            <a:ea typeface="Cambria Math"/>
                          </a:rPr>
                          <m:t>𝑠𝑒𝑐</m:t>
                        </m:r>
                        <m:d>
                          <m:dPr>
                            <m:ctrlPr>
                              <a:rPr lang="en-US" sz="2600" i="1" dirty="0">
                                <a:solidFill>
                                  <a:schemeClr val="accent2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dPr>
                          <m:e>
                            <m:r>
                              <a:rPr lang="en-US" sz="2600" i="1" dirty="0">
                                <a:solidFill>
                                  <a:schemeClr val="accent2">
                                    <a:lumMod val="75000"/>
                                  </a:schemeClr>
                                </a:solidFill>
                                <a:latin typeface="Cambria Math"/>
                                <a:ea typeface="Cambria Math"/>
                              </a:rPr>
                              <m:t>𝜃</m:t>
                            </m:r>
                          </m:e>
                        </m:d>
                      </m:den>
                    </m:f>
                  </m:oMath>
                </a14:m>
                <a:endParaRPr lang="en-US" sz="2600" dirty="0"/>
              </a:p>
            </p:txBody>
          </p:sp>
        </mc:Choice>
        <mc:Fallback xmlns="">
          <p:sp>
            <p:nvSpPr>
              <p:cNvPr id="2" name="Rectangle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47900" y="1676401"/>
                <a:ext cx="7010400" cy="874727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Rectangle 2"/>
              <p:cNvSpPr/>
              <p:nvPr/>
            </p:nvSpPr>
            <p:spPr>
              <a:xfrm>
                <a:off x="2247900" y="2804624"/>
                <a:ext cx="6781800" cy="71167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2600" b="1" i="1" dirty="0">
                        <a:solidFill>
                          <a:schemeClr val="accent2">
                            <a:lumMod val="75000"/>
                          </a:schemeClr>
                        </a:solidFill>
                        <a:latin typeface="Cambria Math"/>
                      </a:rPr>
                      <m:t>𝒄𝒐𝒔</m:t>
                    </m:r>
                    <m:d>
                      <m:dPr>
                        <m:ctrlPr>
                          <a:rPr lang="en-US" sz="2600" b="1" i="1" dirty="0">
                            <a:solidFill>
                              <a:schemeClr val="accent2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dPr>
                      <m:e>
                        <m:r>
                          <a:rPr lang="en-US" sz="2600" b="1" i="1" dirty="0">
                            <a:solidFill>
                              <a:schemeClr val="accent2">
                                <a:lumMod val="75000"/>
                              </a:schemeClr>
                            </a:solidFill>
                            <a:latin typeface="Cambria Math"/>
                            <a:ea typeface="Cambria Math"/>
                          </a:rPr>
                          <m:t>𝜽</m:t>
                        </m:r>
                      </m:e>
                    </m:d>
                    <m:r>
                      <a:rPr lang="en-US" sz="2600" b="1" i="1" dirty="0">
                        <a:solidFill>
                          <a:schemeClr val="accent2">
                            <a:lumMod val="75000"/>
                          </a:schemeClr>
                        </a:solidFill>
                        <a:latin typeface="Cambria Math"/>
                        <a:ea typeface="Cambria Math"/>
                      </a:rPr>
                      <m:t>= </m:t>
                    </m:r>
                    <m:f>
                      <m:fPr>
                        <m:ctrlPr>
                          <a:rPr lang="en-US" sz="2600" b="1" i="1" dirty="0">
                            <a:solidFill>
                              <a:schemeClr val="accent2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fPr>
                      <m:num>
                        <m:r>
                          <a:rPr lang="en-US" sz="2600" b="1" i="1" dirty="0">
                            <a:solidFill>
                              <a:schemeClr val="accent2">
                                <a:lumMod val="75000"/>
                              </a:schemeClr>
                            </a:solidFill>
                            <a:latin typeface="Cambria Math"/>
                            <a:ea typeface="Cambria Math"/>
                          </a:rPr>
                          <m:t>𝟏</m:t>
                        </m:r>
                      </m:num>
                      <m:den>
                        <m:r>
                          <a:rPr lang="en-US" sz="2600" b="1" i="1" dirty="0">
                            <a:solidFill>
                              <a:schemeClr val="accent2">
                                <a:lumMod val="75000"/>
                              </a:schemeClr>
                            </a:solidFill>
                            <a:latin typeface="Cambria Math"/>
                            <a:ea typeface="Cambria Math"/>
                          </a:rPr>
                          <m:t>𝒔𝒆𝒄</m:t>
                        </m:r>
                        <m:d>
                          <m:dPr>
                            <m:ctrlPr>
                              <a:rPr lang="en-US" sz="2600" b="1" i="1" dirty="0">
                                <a:solidFill>
                                  <a:schemeClr val="accent2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dPr>
                          <m:e>
                            <m:r>
                              <a:rPr lang="en-US" sz="2600" b="1" i="1" dirty="0">
                                <a:solidFill>
                                  <a:schemeClr val="accent2">
                                    <a:lumMod val="75000"/>
                                  </a:schemeClr>
                                </a:solidFill>
                                <a:latin typeface="Cambria Math"/>
                                <a:ea typeface="Cambria Math"/>
                              </a:rPr>
                              <m:t>𝜽</m:t>
                            </m:r>
                          </m:e>
                        </m:d>
                      </m:den>
                    </m:f>
                  </m:oMath>
                </a14:m>
                <a:r>
                  <a:rPr lang="en-US" sz="2600" b="1" dirty="0"/>
                  <a:t>        </a:t>
                </a:r>
                <a:r>
                  <a:rPr lang="en-US" sz="2600" b="1" dirty="0">
                    <a:solidFill>
                      <a:schemeClr val="accent2">
                        <a:lumMod val="50000"/>
                      </a:schemeClr>
                    </a:solidFill>
                  </a:rPr>
                  <a:t>;	</a:t>
                </a:r>
                <a:r>
                  <a:rPr lang="en-US" sz="2600" b="1" dirty="0">
                    <a:solidFill>
                      <a:schemeClr val="accent2">
                        <a:lumMod val="75000"/>
                      </a:schemeClr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US" sz="2600" b="1" i="1" dirty="0">
                        <a:solidFill>
                          <a:schemeClr val="accent2">
                            <a:lumMod val="75000"/>
                          </a:schemeClr>
                        </a:solidFill>
                        <a:latin typeface="Cambria Math"/>
                      </a:rPr>
                      <m:t>𝒔𝒆𝒄</m:t>
                    </m:r>
                    <m:d>
                      <m:dPr>
                        <m:ctrlPr>
                          <a:rPr lang="en-US" sz="2600" b="1" i="1" dirty="0">
                            <a:solidFill>
                              <a:schemeClr val="accent2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dPr>
                      <m:e>
                        <m:r>
                          <a:rPr lang="en-US" sz="2600" b="1" i="1" dirty="0">
                            <a:solidFill>
                              <a:schemeClr val="accent2">
                                <a:lumMod val="75000"/>
                              </a:schemeClr>
                            </a:solidFill>
                            <a:latin typeface="Cambria Math"/>
                            <a:ea typeface="Cambria Math"/>
                          </a:rPr>
                          <m:t>𝜽</m:t>
                        </m:r>
                      </m:e>
                    </m:d>
                    <m:r>
                      <a:rPr lang="en-US" sz="2600" b="1" i="1" dirty="0">
                        <a:solidFill>
                          <a:schemeClr val="accent2">
                            <a:lumMod val="75000"/>
                          </a:schemeClr>
                        </a:solidFill>
                        <a:latin typeface="Cambria Math"/>
                        <a:ea typeface="Cambria Math"/>
                      </a:rPr>
                      <m:t>= </m:t>
                    </m:r>
                    <m:f>
                      <m:fPr>
                        <m:ctrlPr>
                          <a:rPr lang="en-US" sz="2600" b="1" i="1" dirty="0">
                            <a:solidFill>
                              <a:schemeClr val="accent2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fPr>
                      <m:num>
                        <m:r>
                          <a:rPr lang="en-US" sz="2600" b="1" i="1" dirty="0">
                            <a:solidFill>
                              <a:schemeClr val="accent2">
                                <a:lumMod val="75000"/>
                              </a:schemeClr>
                            </a:solidFill>
                            <a:latin typeface="Cambria Math"/>
                            <a:ea typeface="Cambria Math"/>
                          </a:rPr>
                          <m:t>𝟏</m:t>
                        </m:r>
                      </m:num>
                      <m:den>
                        <m:r>
                          <a:rPr lang="en-US" sz="2600" b="1" i="1" dirty="0">
                            <a:solidFill>
                              <a:schemeClr val="accent2">
                                <a:lumMod val="75000"/>
                              </a:schemeClr>
                            </a:solidFill>
                            <a:latin typeface="Cambria Math"/>
                            <a:ea typeface="Cambria Math"/>
                          </a:rPr>
                          <m:t>𝒄𝒐𝒔</m:t>
                        </m:r>
                        <m:d>
                          <m:dPr>
                            <m:ctrlPr>
                              <a:rPr lang="en-US" sz="2600" b="1" i="1" dirty="0">
                                <a:solidFill>
                                  <a:schemeClr val="accent2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dPr>
                          <m:e>
                            <m:r>
                              <a:rPr lang="en-US" sz="2600" b="1" i="1" dirty="0">
                                <a:solidFill>
                                  <a:schemeClr val="accent2">
                                    <a:lumMod val="75000"/>
                                  </a:schemeClr>
                                </a:solidFill>
                                <a:latin typeface="Cambria Math"/>
                                <a:ea typeface="Cambria Math"/>
                              </a:rPr>
                              <m:t>𝜽</m:t>
                            </m:r>
                          </m:e>
                        </m:d>
                      </m:den>
                    </m:f>
                  </m:oMath>
                </a14:m>
                <a:r>
                  <a:rPr lang="en-US" sz="2600" b="1" dirty="0"/>
                  <a:t> </a:t>
                </a:r>
              </a:p>
            </p:txBody>
          </p:sp>
        </mc:Choice>
        <mc:Fallback xmlns="">
          <p:sp>
            <p:nvSpPr>
              <p:cNvPr id="3" name="Rectangle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47900" y="2804624"/>
                <a:ext cx="6781800" cy="711670"/>
              </a:xfrm>
              <a:prstGeom prst="rect">
                <a:avLst/>
              </a:prstGeom>
              <a:blipFill>
                <a:blip r:embed="rId3"/>
                <a:stretch>
                  <a:fillRect b="-427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Rectangle 7"/>
          <p:cNvSpPr/>
          <p:nvPr/>
        </p:nvSpPr>
        <p:spPr>
          <a:xfrm>
            <a:off x="1704110" y="3657601"/>
            <a:ext cx="370609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400" b="1" u="sng" dirty="0">
                <a:solidFill>
                  <a:schemeClr val="accent2">
                    <a:lumMod val="50000"/>
                  </a:schemeClr>
                </a:solidFill>
              </a:rPr>
              <a:t>Tangent and Cotangent:</a:t>
            </a:r>
          </a:p>
          <a:p>
            <a:pPr algn="just"/>
            <a:endParaRPr lang="en-US" sz="2400" b="1" u="sng" dirty="0"/>
          </a:p>
          <a:p>
            <a:pPr algn="just"/>
            <a:r>
              <a:rPr lang="en-US" sz="2400" dirty="0">
                <a:solidFill>
                  <a:schemeClr val="accent2">
                    <a:lumMod val="50000"/>
                  </a:schemeClr>
                </a:solidFill>
              </a:rPr>
              <a:t>	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Rectangle 9"/>
              <p:cNvSpPr/>
              <p:nvPr/>
            </p:nvSpPr>
            <p:spPr>
              <a:xfrm>
                <a:off x="2247900" y="4257764"/>
                <a:ext cx="7010400" cy="8754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/>
                <a14:m>
                  <m:oMath xmlns:m="http://schemas.openxmlformats.org/officeDocument/2006/math">
                    <m:r>
                      <a:rPr lang="en-US" sz="2600" i="1" dirty="0">
                        <a:solidFill>
                          <a:schemeClr val="accent2">
                            <a:lumMod val="75000"/>
                          </a:schemeClr>
                        </a:solidFill>
                        <a:latin typeface="Cambria Math"/>
                      </a:rPr>
                      <m:t>𝑡𝑎𝑛</m:t>
                    </m:r>
                    <m:d>
                      <m:dPr>
                        <m:ctrlPr>
                          <a:rPr lang="en-US" sz="2600" i="1" dirty="0">
                            <a:solidFill>
                              <a:schemeClr val="accent2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dPr>
                      <m:e>
                        <m:r>
                          <a:rPr lang="en-US" sz="2600" i="1" dirty="0">
                            <a:solidFill>
                              <a:schemeClr val="accent2">
                                <a:lumMod val="75000"/>
                              </a:schemeClr>
                            </a:solidFill>
                            <a:latin typeface="Cambria Math"/>
                            <a:ea typeface="Cambria Math"/>
                          </a:rPr>
                          <m:t>𝜃</m:t>
                        </m:r>
                      </m:e>
                    </m:d>
                    <m:r>
                      <a:rPr lang="en-US" sz="2600" i="1" dirty="0">
                        <a:solidFill>
                          <a:schemeClr val="accent2">
                            <a:lumMod val="75000"/>
                          </a:schemeClr>
                        </a:solidFill>
                        <a:latin typeface="Cambria Math"/>
                        <a:ea typeface="Cambria Math"/>
                      </a:rPr>
                      <m:t>= </m:t>
                    </m:r>
                    <m:f>
                      <m:fPr>
                        <m:ctrlPr>
                          <a:rPr lang="en-US" sz="2600" i="1" dirty="0">
                            <a:solidFill>
                              <a:schemeClr val="accent2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fPr>
                      <m:num>
                        <m:r>
                          <a:rPr lang="en-US" sz="2600" i="1" dirty="0">
                            <a:solidFill>
                              <a:schemeClr val="accent2">
                                <a:lumMod val="75000"/>
                              </a:schemeClr>
                            </a:solidFill>
                            <a:latin typeface="Cambria Math"/>
                            <a:ea typeface="Cambria Math"/>
                          </a:rPr>
                          <m:t>𝑜𝑝𝑝𝑜𝑠𝑖𝑡𝑒</m:t>
                        </m:r>
                      </m:num>
                      <m:den>
                        <m:r>
                          <a:rPr lang="en-US" sz="2600" i="1" dirty="0">
                            <a:solidFill>
                              <a:schemeClr val="accent2">
                                <a:lumMod val="75000"/>
                              </a:schemeClr>
                            </a:solidFill>
                            <a:latin typeface="Cambria Math"/>
                            <a:ea typeface="Cambria Math"/>
                          </a:rPr>
                          <m:t>𝑎𝑑𝑗𝑎𝑐𝑒𝑛𝑡</m:t>
                        </m:r>
                      </m:den>
                    </m:f>
                    <m:r>
                      <a:rPr lang="en-US" sz="2600" i="1" dirty="0">
                        <a:solidFill>
                          <a:schemeClr val="accent2">
                            <a:lumMod val="75000"/>
                          </a:schemeClr>
                        </a:solidFill>
                        <a:latin typeface="Cambria Math"/>
                        <a:ea typeface="Cambria Math"/>
                      </a:rPr>
                      <m:t>=</m:t>
                    </m:r>
                  </m:oMath>
                </a14:m>
                <a:r>
                  <a:rPr lang="en-US" sz="2600" dirty="0"/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600" i="1" dirty="0">
                            <a:solidFill>
                              <a:schemeClr val="accent2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fPr>
                      <m:num>
                        <m:r>
                          <a:rPr lang="en-US" sz="2600" i="1" dirty="0">
                            <a:solidFill>
                              <a:schemeClr val="accent2">
                                <a:lumMod val="75000"/>
                              </a:schemeClr>
                            </a:solidFill>
                            <a:latin typeface="Cambria Math"/>
                            <a:ea typeface="Cambria Math"/>
                          </a:rPr>
                          <m:t>1</m:t>
                        </m:r>
                      </m:num>
                      <m:den>
                        <m:f>
                          <m:fPr>
                            <m:ctrlPr>
                              <a:rPr lang="en-US" sz="2600" i="1" dirty="0">
                                <a:solidFill>
                                  <a:schemeClr val="accent2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fPr>
                          <m:num>
                            <m:r>
                              <a:rPr lang="en-US" sz="2600" i="1" dirty="0">
                                <a:solidFill>
                                  <a:schemeClr val="accent2">
                                    <a:lumMod val="75000"/>
                                  </a:schemeClr>
                                </a:solidFill>
                                <a:latin typeface="Cambria Math"/>
                                <a:ea typeface="Cambria Math"/>
                              </a:rPr>
                              <m:t>𝑎𝑑𝑗𝑎𝑐𝑒𝑛𝑡</m:t>
                            </m:r>
                          </m:num>
                          <m:den>
                            <m:r>
                              <a:rPr lang="en-US" sz="2600" i="1" dirty="0">
                                <a:solidFill>
                                  <a:schemeClr val="accent2">
                                    <a:lumMod val="75000"/>
                                  </a:schemeClr>
                                </a:solidFill>
                                <a:latin typeface="Cambria Math"/>
                                <a:ea typeface="Cambria Math"/>
                              </a:rPr>
                              <m:t>𝑜𝑝𝑝𝑜𝑠𝑖𝑡𝑒</m:t>
                            </m:r>
                          </m:den>
                        </m:f>
                      </m:den>
                    </m:f>
                    <m:r>
                      <a:rPr lang="en-US" sz="2600" i="1" dirty="0">
                        <a:solidFill>
                          <a:schemeClr val="accent2">
                            <a:lumMod val="75000"/>
                          </a:schemeClr>
                        </a:solidFill>
                        <a:latin typeface="Cambria Math"/>
                        <a:ea typeface="Cambria Math"/>
                      </a:rPr>
                      <m:t>=</m:t>
                    </m:r>
                    <m:f>
                      <m:fPr>
                        <m:ctrlPr>
                          <a:rPr lang="en-US" sz="2600" i="1" dirty="0">
                            <a:solidFill>
                              <a:schemeClr val="accent2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fPr>
                      <m:num>
                        <m:r>
                          <a:rPr lang="en-US" sz="2600" i="1" dirty="0">
                            <a:solidFill>
                              <a:schemeClr val="accent2">
                                <a:lumMod val="75000"/>
                              </a:schemeClr>
                            </a:solidFill>
                            <a:latin typeface="Cambria Math"/>
                            <a:ea typeface="Cambria Math"/>
                          </a:rPr>
                          <m:t>1</m:t>
                        </m:r>
                      </m:num>
                      <m:den>
                        <m:r>
                          <a:rPr lang="en-US" sz="2600" i="1" dirty="0">
                            <a:solidFill>
                              <a:schemeClr val="accent2">
                                <a:lumMod val="75000"/>
                              </a:schemeClr>
                            </a:solidFill>
                            <a:latin typeface="Cambria Math"/>
                            <a:ea typeface="Cambria Math"/>
                          </a:rPr>
                          <m:t>𝑐𝑜𝑡</m:t>
                        </m:r>
                        <m:d>
                          <m:dPr>
                            <m:ctrlPr>
                              <a:rPr lang="en-US" sz="2600" i="1" dirty="0">
                                <a:solidFill>
                                  <a:schemeClr val="accent2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dPr>
                          <m:e>
                            <m:r>
                              <a:rPr lang="en-US" sz="2600" i="1" dirty="0">
                                <a:solidFill>
                                  <a:schemeClr val="accent2">
                                    <a:lumMod val="75000"/>
                                  </a:schemeClr>
                                </a:solidFill>
                                <a:latin typeface="Cambria Math"/>
                                <a:ea typeface="Cambria Math"/>
                              </a:rPr>
                              <m:t>𝜃</m:t>
                            </m:r>
                          </m:e>
                        </m:d>
                      </m:den>
                    </m:f>
                  </m:oMath>
                </a14:m>
                <a:endParaRPr lang="en-US" sz="2600" dirty="0"/>
              </a:p>
            </p:txBody>
          </p:sp>
        </mc:Choice>
        <mc:Fallback xmlns="">
          <p:sp>
            <p:nvSpPr>
              <p:cNvPr id="10" name="Rectangle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47900" y="4257764"/>
                <a:ext cx="7010400" cy="875432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Rectangle 10"/>
              <p:cNvSpPr/>
              <p:nvPr/>
            </p:nvSpPr>
            <p:spPr>
              <a:xfrm>
                <a:off x="2286000" y="5410200"/>
                <a:ext cx="6781800" cy="71167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2600" b="1" i="1" dirty="0">
                        <a:solidFill>
                          <a:schemeClr val="accent2">
                            <a:lumMod val="75000"/>
                          </a:schemeClr>
                        </a:solidFill>
                        <a:latin typeface="Cambria Math"/>
                      </a:rPr>
                      <m:t>𝒕𝒂𝒏</m:t>
                    </m:r>
                    <m:d>
                      <m:dPr>
                        <m:ctrlPr>
                          <a:rPr lang="en-US" sz="2600" b="1" i="1" dirty="0">
                            <a:solidFill>
                              <a:schemeClr val="accent2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dPr>
                      <m:e>
                        <m:r>
                          <a:rPr lang="en-US" sz="2600" b="1" i="1" dirty="0">
                            <a:solidFill>
                              <a:schemeClr val="accent2">
                                <a:lumMod val="75000"/>
                              </a:schemeClr>
                            </a:solidFill>
                            <a:latin typeface="Cambria Math"/>
                            <a:ea typeface="Cambria Math"/>
                          </a:rPr>
                          <m:t>𝜽</m:t>
                        </m:r>
                      </m:e>
                    </m:d>
                    <m:r>
                      <a:rPr lang="en-US" sz="2600" b="1" i="1" dirty="0">
                        <a:solidFill>
                          <a:schemeClr val="accent2">
                            <a:lumMod val="75000"/>
                          </a:schemeClr>
                        </a:solidFill>
                        <a:latin typeface="Cambria Math"/>
                        <a:ea typeface="Cambria Math"/>
                      </a:rPr>
                      <m:t>= </m:t>
                    </m:r>
                    <m:f>
                      <m:fPr>
                        <m:ctrlPr>
                          <a:rPr lang="en-US" sz="2600" b="1" i="1" dirty="0">
                            <a:solidFill>
                              <a:schemeClr val="accent2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fPr>
                      <m:num>
                        <m:r>
                          <a:rPr lang="en-US" sz="2600" b="1" i="1" dirty="0">
                            <a:solidFill>
                              <a:schemeClr val="accent2">
                                <a:lumMod val="75000"/>
                              </a:schemeClr>
                            </a:solidFill>
                            <a:latin typeface="Cambria Math"/>
                            <a:ea typeface="Cambria Math"/>
                          </a:rPr>
                          <m:t>𝟏</m:t>
                        </m:r>
                      </m:num>
                      <m:den>
                        <m:r>
                          <a:rPr lang="en-US" sz="2600" b="1" i="1" dirty="0">
                            <a:solidFill>
                              <a:schemeClr val="accent2">
                                <a:lumMod val="75000"/>
                              </a:schemeClr>
                            </a:solidFill>
                            <a:latin typeface="Cambria Math"/>
                            <a:ea typeface="Cambria Math"/>
                          </a:rPr>
                          <m:t>𝒄𝒐𝒕</m:t>
                        </m:r>
                        <m:d>
                          <m:dPr>
                            <m:ctrlPr>
                              <a:rPr lang="en-US" sz="2600" b="1" i="1" dirty="0">
                                <a:solidFill>
                                  <a:schemeClr val="accent2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dPr>
                          <m:e>
                            <m:r>
                              <a:rPr lang="en-US" sz="2600" b="1" i="1" dirty="0">
                                <a:solidFill>
                                  <a:schemeClr val="accent2">
                                    <a:lumMod val="75000"/>
                                  </a:schemeClr>
                                </a:solidFill>
                                <a:latin typeface="Cambria Math"/>
                                <a:ea typeface="Cambria Math"/>
                              </a:rPr>
                              <m:t>𝜽</m:t>
                            </m:r>
                          </m:e>
                        </m:d>
                      </m:den>
                    </m:f>
                  </m:oMath>
                </a14:m>
                <a:r>
                  <a:rPr lang="en-US" sz="2600" b="1" dirty="0"/>
                  <a:t>        </a:t>
                </a:r>
                <a:r>
                  <a:rPr lang="en-US" sz="2600" b="1" dirty="0">
                    <a:solidFill>
                      <a:schemeClr val="accent2">
                        <a:lumMod val="50000"/>
                      </a:schemeClr>
                    </a:solidFill>
                  </a:rPr>
                  <a:t>;	</a:t>
                </a:r>
                <a:r>
                  <a:rPr lang="en-US" sz="2600" b="1" dirty="0">
                    <a:solidFill>
                      <a:schemeClr val="accent2">
                        <a:lumMod val="75000"/>
                      </a:schemeClr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US" sz="2600" b="1" i="1" dirty="0">
                        <a:solidFill>
                          <a:schemeClr val="accent2">
                            <a:lumMod val="75000"/>
                          </a:schemeClr>
                        </a:solidFill>
                        <a:latin typeface="Cambria Math"/>
                      </a:rPr>
                      <m:t>𝒄𝒐𝒕</m:t>
                    </m:r>
                    <m:d>
                      <m:dPr>
                        <m:ctrlPr>
                          <a:rPr lang="en-US" sz="2600" b="1" i="1" dirty="0">
                            <a:solidFill>
                              <a:schemeClr val="accent2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dPr>
                      <m:e>
                        <m:r>
                          <a:rPr lang="en-US" sz="2600" b="1" i="1" dirty="0">
                            <a:solidFill>
                              <a:schemeClr val="accent2">
                                <a:lumMod val="75000"/>
                              </a:schemeClr>
                            </a:solidFill>
                            <a:latin typeface="Cambria Math"/>
                            <a:ea typeface="Cambria Math"/>
                          </a:rPr>
                          <m:t>𝜽</m:t>
                        </m:r>
                      </m:e>
                    </m:d>
                    <m:r>
                      <a:rPr lang="en-US" sz="2600" b="1" i="1" dirty="0">
                        <a:solidFill>
                          <a:schemeClr val="accent2">
                            <a:lumMod val="75000"/>
                          </a:schemeClr>
                        </a:solidFill>
                        <a:latin typeface="Cambria Math"/>
                        <a:ea typeface="Cambria Math"/>
                      </a:rPr>
                      <m:t>= </m:t>
                    </m:r>
                    <m:f>
                      <m:fPr>
                        <m:ctrlPr>
                          <a:rPr lang="en-US" sz="2600" b="1" i="1" dirty="0">
                            <a:solidFill>
                              <a:schemeClr val="accent2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fPr>
                      <m:num>
                        <m:r>
                          <a:rPr lang="en-US" sz="2600" b="1" i="1" dirty="0">
                            <a:solidFill>
                              <a:schemeClr val="accent2">
                                <a:lumMod val="75000"/>
                              </a:schemeClr>
                            </a:solidFill>
                            <a:latin typeface="Cambria Math"/>
                            <a:ea typeface="Cambria Math"/>
                          </a:rPr>
                          <m:t>𝟏</m:t>
                        </m:r>
                      </m:num>
                      <m:den>
                        <m:r>
                          <a:rPr lang="en-US" sz="2600" b="1" i="1" dirty="0">
                            <a:solidFill>
                              <a:schemeClr val="accent2">
                                <a:lumMod val="75000"/>
                              </a:schemeClr>
                            </a:solidFill>
                            <a:latin typeface="Cambria Math"/>
                            <a:ea typeface="Cambria Math"/>
                          </a:rPr>
                          <m:t>𝒕𝒂𝒏</m:t>
                        </m:r>
                        <m:d>
                          <m:dPr>
                            <m:ctrlPr>
                              <a:rPr lang="en-US" sz="2600" b="1" i="1" dirty="0">
                                <a:solidFill>
                                  <a:schemeClr val="accent2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dPr>
                          <m:e>
                            <m:r>
                              <a:rPr lang="en-US" sz="2600" b="1" i="1" dirty="0">
                                <a:solidFill>
                                  <a:schemeClr val="accent2">
                                    <a:lumMod val="75000"/>
                                  </a:schemeClr>
                                </a:solidFill>
                                <a:latin typeface="Cambria Math"/>
                                <a:ea typeface="Cambria Math"/>
                              </a:rPr>
                              <m:t>𝜽</m:t>
                            </m:r>
                          </m:e>
                        </m:d>
                      </m:den>
                    </m:f>
                  </m:oMath>
                </a14:m>
                <a:r>
                  <a:rPr lang="en-US" sz="2600" b="1" dirty="0"/>
                  <a:t> </a:t>
                </a:r>
              </a:p>
            </p:txBody>
          </p:sp>
        </mc:Choice>
        <mc:Fallback xmlns="">
          <p:sp>
            <p:nvSpPr>
              <p:cNvPr id="11" name="Rectangle 1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86000" y="5410200"/>
                <a:ext cx="6781800" cy="711670"/>
              </a:xfrm>
              <a:prstGeom prst="rect">
                <a:avLst/>
              </a:prstGeom>
              <a:blipFill>
                <a:blip r:embed="rId5"/>
                <a:stretch>
                  <a:fillRect b="-431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708498848"/>
      </p:ext>
    </p:extLst>
  </p:cSld>
  <p:clrMapOvr>
    <a:masterClrMapping/>
  </p:clrMapOvr>
  <p:transition spd="slow">
    <p:wheel spokes="1"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237</TotalTime>
  <Words>343</Words>
  <Application>Microsoft Office PowerPoint</Application>
  <PresentationFormat>Widescreen</PresentationFormat>
  <Paragraphs>115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1" baseType="lpstr">
      <vt:lpstr>Aharoni</vt:lpstr>
      <vt:lpstr>Arial</vt:lpstr>
      <vt:lpstr>Calibri</vt:lpstr>
      <vt:lpstr>Cambria Math</vt:lpstr>
      <vt:lpstr>Roboto</vt:lpstr>
      <vt:lpstr>Wingdings</vt:lpstr>
      <vt:lpstr>Office Theme</vt:lpstr>
      <vt:lpstr>PowerPoint Presentation</vt:lpstr>
      <vt:lpstr>OBJECTIVES</vt:lpstr>
      <vt:lpstr>TRIGONOMETRIC IDENTITIES</vt:lpstr>
      <vt:lpstr>TRIGONOMETRIC IDENTITIES</vt:lpstr>
      <vt:lpstr>TRIGONOMETRIC IDENTITIES</vt:lpstr>
      <vt:lpstr>TRIGONOMETRIC IDENTITIES</vt:lpstr>
      <vt:lpstr>TRIGONOMETRIC IDENTITIES</vt:lpstr>
      <vt:lpstr>TRIGONOMETRIC IDENTITIES</vt:lpstr>
      <vt:lpstr>TRIGONOMETRIC IDENTITIES</vt:lpstr>
      <vt:lpstr>TRIGONOMETRIC IDENTITIES</vt:lpstr>
      <vt:lpstr>TRIGONOMETRIC IDENTITIES</vt:lpstr>
      <vt:lpstr>TRIGONOMETRIC IDENTITIES</vt:lpstr>
      <vt:lpstr>TRIGONOMETRIC IDENTITIES</vt:lpstr>
      <vt:lpstr>TRIGONOMETRIC IDENTITIES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Rafay</dc:creator>
  <cp:lastModifiedBy>Jeff Twiddy</cp:lastModifiedBy>
  <cp:revision>25</cp:revision>
  <dcterms:created xsi:type="dcterms:W3CDTF">2016-08-21T09:02:39Z</dcterms:created>
  <dcterms:modified xsi:type="dcterms:W3CDTF">2016-09-28T14:38:52Z</dcterms:modified>
</cp:coreProperties>
</file>