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0" r:id="rId2"/>
    <p:sldId id="258" r:id="rId3"/>
    <p:sldId id="259" r:id="rId4"/>
    <p:sldId id="261" r:id="rId5"/>
    <p:sldId id="264" r:id="rId6"/>
    <p:sldId id="276" r:id="rId7"/>
    <p:sldId id="280" r:id="rId8"/>
    <p:sldId id="277" r:id="rId9"/>
    <p:sldId id="278" r:id="rId10"/>
    <p:sldId id="279" r:id="rId11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0" d="100"/>
          <a:sy n="90" d="100"/>
        </p:scale>
        <p:origin x="816" y="8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1085E1-20BC-4EBB-B628-403043D2182B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69D863-93AB-4278-BE6B-FA46DF1CCA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596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12" Type="http://schemas.openxmlformats.org/officeDocument/2006/relationships/image" Target="../media/image11.emf"/><Relationship Id="rId17" Type="http://schemas.openxmlformats.org/officeDocument/2006/relationships/image" Target="../media/image16.png"/><Relationship Id="rId2" Type="http://schemas.openxmlformats.org/officeDocument/2006/relationships/image" Target="../media/image1.emf"/><Relationship Id="rId16" Type="http://schemas.openxmlformats.org/officeDocument/2006/relationships/image" Target="../media/image15.emf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5" Type="http://schemas.openxmlformats.org/officeDocument/2006/relationships/image" Target="../media/image14.emf"/><Relationship Id="rId10" Type="http://schemas.openxmlformats.org/officeDocument/2006/relationships/image" Target="../media/image9.emf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3.emf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405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5821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769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728663" y="588170"/>
            <a:ext cx="7886700" cy="994172"/>
          </a:xfrm>
        </p:spPr>
        <p:txBody>
          <a:bodyPr>
            <a:normAutofit/>
          </a:bodyPr>
          <a:lstStyle>
            <a:lvl1pPr algn="ctr">
              <a:defRPr sz="3600" b="1">
                <a:latin typeface="+mn-lt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893158"/>
      </p:ext>
    </p:extLst>
  </p:cSld>
  <p:clrMapOvr>
    <a:masterClrMapping/>
  </p:clrMapOvr>
  <p:transition spd="slow">
    <p:wheel spokes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994961" y="570962"/>
            <a:ext cx="542837" cy="67854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4995331" y="2510237"/>
            <a:ext cx="579848" cy="555173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876835" y="4255547"/>
            <a:ext cx="715556" cy="40712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310643" y="4506683"/>
            <a:ext cx="653870" cy="37011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737394" y="2252653"/>
            <a:ext cx="579848" cy="45647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3180650" y="4209141"/>
            <a:ext cx="518162" cy="54283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584402" y="3188176"/>
            <a:ext cx="752567" cy="3084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7734748" y="4346370"/>
            <a:ext cx="567511" cy="46881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122873" y="1455629"/>
            <a:ext cx="777242" cy="493487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1750211" y="2564840"/>
            <a:ext cx="419465" cy="41946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3873938" y="1118129"/>
            <a:ext cx="444139" cy="493487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450801" y="2002219"/>
            <a:ext cx="653871" cy="55517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7346623" y="3238801"/>
            <a:ext cx="567511" cy="468813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173905" y="877660"/>
            <a:ext cx="764906" cy="70322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16"/>
          <a:stretch>
            <a:fillRect/>
          </a:stretch>
        </p:blipFill>
        <p:spPr>
          <a:xfrm>
            <a:off x="2902214" y="2178234"/>
            <a:ext cx="666209" cy="419465"/>
          </a:xfrm>
          <a:prstGeom prst="rect">
            <a:avLst/>
          </a:prstGeom>
        </p:spPr>
      </p:pic>
      <p:sp>
        <p:nvSpPr>
          <p:cNvPr id="22" name="Rectangle 21"/>
          <p:cNvSpPr/>
          <p:nvPr userDrawn="1"/>
        </p:nvSpPr>
        <p:spPr>
          <a:xfrm>
            <a:off x="2" y="216569"/>
            <a:ext cx="176981" cy="347558"/>
          </a:xfrm>
          <a:prstGeom prst="rect">
            <a:avLst/>
          </a:prstGeom>
          <a:solidFill>
            <a:srgbClr val="98989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ardrop 22"/>
          <p:cNvSpPr/>
          <p:nvPr userDrawn="1"/>
        </p:nvSpPr>
        <p:spPr>
          <a:xfrm>
            <a:off x="8666674" y="42940"/>
            <a:ext cx="430026" cy="430026"/>
          </a:xfrm>
          <a:prstGeom prst="teardrop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Rounded Rectangle 23"/>
          <p:cNvSpPr/>
          <p:nvPr userDrawn="1"/>
        </p:nvSpPr>
        <p:spPr>
          <a:xfrm>
            <a:off x="8688549" y="4908865"/>
            <a:ext cx="159684" cy="150408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ounded Rectangle 24"/>
          <p:cNvSpPr/>
          <p:nvPr userDrawn="1"/>
        </p:nvSpPr>
        <p:spPr>
          <a:xfrm>
            <a:off x="8869794" y="4908865"/>
            <a:ext cx="159684" cy="150408"/>
          </a:xfrm>
          <a:prstGeom prst="round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hevron 25"/>
          <p:cNvSpPr/>
          <p:nvPr userDrawn="1"/>
        </p:nvSpPr>
        <p:spPr>
          <a:xfrm>
            <a:off x="8719646" y="4942331"/>
            <a:ext cx="97492" cy="9749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Chevron 26"/>
          <p:cNvSpPr/>
          <p:nvPr userDrawn="1"/>
        </p:nvSpPr>
        <p:spPr>
          <a:xfrm flipH="1">
            <a:off x="8900890" y="4942331"/>
            <a:ext cx="97492" cy="97492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8" name="Title 1"/>
          <p:cNvSpPr>
            <a:spLocks noGrp="1"/>
          </p:cNvSpPr>
          <p:nvPr>
            <p:ph type="title" hasCustomPrompt="1"/>
          </p:nvPr>
        </p:nvSpPr>
        <p:spPr>
          <a:xfrm>
            <a:off x="285750" y="237771"/>
            <a:ext cx="7886700" cy="290283"/>
          </a:xfrm>
        </p:spPr>
        <p:txBody>
          <a:bodyPr>
            <a:noAutofit/>
          </a:bodyPr>
          <a:lstStyle>
            <a:lvl1pPr>
              <a:defRPr sz="3200" b="1">
                <a:solidFill>
                  <a:srgbClr val="989898"/>
                </a:solidFill>
                <a:latin typeface="Roboto" pitchFamily="2" charset="0"/>
                <a:ea typeface="Roboto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pic>
        <p:nvPicPr>
          <p:cNvPr id="29" name="Picture 28" descr="Logo.png"/>
          <p:cNvPicPr/>
          <p:nvPr userDrawn="1"/>
        </p:nvPicPr>
        <p:blipFill>
          <a:blip r:embed="rId17"/>
          <a:stretch>
            <a:fillRect/>
          </a:stretch>
        </p:blipFill>
        <p:spPr>
          <a:xfrm>
            <a:off x="64829" y="4895825"/>
            <a:ext cx="1624013" cy="190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0538923"/>
      </p:ext>
    </p:extLst>
  </p:cSld>
  <p:clrMapOvr>
    <a:masterClrMapping/>
  </p:clrMapOvr>
  <p:transition spd="slow">
    <p:wheel spokes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 userDrawn="1"/>
        </p:nvGrpSpPr>
        <p:grpSpPr>
          <a:xfrm>
            <a:off x="0" y="0"/>
            <a:ext cx="9144000" cy="5143500"/>
            <a:chOff x="0" y="0"/>
            <a:chExt cx="12192000" cy="6858000"/>
          </a:xfrm>
        </p:grpSpPr>
        <p:pic>
          <p:nvPicPr>
            <p:cNvPr id="7" name="Picture 2" descr="http://buidln.clipdealer.com/001/598/658/previews/7--1598658-3D%20Mathematics%20very%20spectacular%20colorful%20animation.Numbers%20flying%20in%203D%20space%20and%20arranging%20in%20a%20precise%20form.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2192000" cy="6858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solidFill>
              <a:schemeClr val="bg1">
                <a:alpha val="6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190818167"/>
      </p:ext>
    </p:extLst>
  </p:cSld>
  <p:clrMapOvr>
    <a:masterClrMapping/>
  </p:clrMapOvr>
  <p:transition spd="slow">
    <p:wheel spokes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8910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65171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8711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53255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463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431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2848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78950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071A35-3E41-440F-A382-4E5787CED504}" type="datetimeFigureOut">
              <a:rPr lang="en-US" smtClean="0"/>
              <a:t>9/28/2016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EED44-A4CE-482C-AC96-53463848E78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54699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1" r:id="rId12"/>
    <p:sldLayoutId id="2147483662" r:id="rId13"/>
    <p:sldLayoutId id="2147483663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1628775"/>
            <a:ext cx="9144000" cy="1900238"/>
          </a:xfrm>
          <a:prstGeom prst="rect">
            <a:avLst/>
          </a:prstGeom>
          <a:solidFill>
            <a:srgbClr val="FF489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dirty="0">
                <a:latin typeface="Aharoni" panose="02010803020104030203" pitchFamily="2" charset="-79"/>
                <a:cs typeface="Aharoni" panose="02010803020104030203" pitchFamily="2" charset="-79"/>
              </a:rPr>
              <a:t>DOUBLE-ANGLE AND HALF-ANGLE IDENTITIES</a:t>
            </a:r>
          </a:p>
          <a:p>
            <a:pPr algn="ctr"/>
            <a:r>
              <a:rPr lang="en-US" sz="3600" b="1" dirty="0">
                <a:cs typeface="Aharoni" panose="02010803020104030203" pitchFamily="2" charset="-79"/>
              </a:rPr>
              <a:t>LESSON 14 UNIT 07</a:t>
            </a:r>
          </a:p>
        </p:txBody>
      </p:sp>
    </p:spTree>
    <p:extLst>
      <p:ext uri="{BB962C8B-B14F-4D97-AF65-F5344CB8AC3E}">
        <p14:creationId xmlns:p14="http://schemas.microsoft.com/office/powerpoint/2010/main" val="33025299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08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55042" y="729572"/>
                <a:ext cx="8407958" cy="345774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Using (iv) and (v),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		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𝑠𝑖𝑛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num>
                      <m:den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𝑐𝑜𝑠</m:t>
                        </m:r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</m:num>
                              <m:den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d>
                      </m:den>
                    </m:f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=±</m:t>
                    </m:r>
                    <m:f>
                      <m:fPr>
                        <m:ctrlPr>
                          <a:rPr lang="en-US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1−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⁡(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</m:num>
                      <m:den>
                        <m:rad>
                          <m:radPr>
                            <m:degHide m:val="on"/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radPr>
                          <m:deg/>
                          <m:e>
                            <m:f>
                              <m:f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1+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𝑐𝑜𝑠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⁡(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𝛼</m:t>
                                </m:r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)</m:t>
                                </m:r>
                              </m:num>
                              <m:den>
                                <m:r>
                                  <a:rPr lang="en-US" sz="2400" b="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</a:rPr>
                                  <m:t>2</m:t>
                                </m:r>
                              </m:den>
                            </m:f>
                          </m:e>
                        </m:rad>
                        <m:r>
                          <m:rPr>
                            <m:nor/>
                          </m:rPr>
                          <a:rPr lang="en-US" sz="2400" dirty="0">
                            <a:solidFill>
                              <a:schemeClr val="accent4">
                                <a:lumMod val="75000"/>
                              </a:schemeClr>
                            </a:solidFill>
                          </a:rPr>
                          <m:t> </m:t>
                        </m:r>
                      </m:den>
                    </m:f>
                  </m:oMath>
                </a14:m>
                <a:endParaRPr lang="en-US" sz="2400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		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𝒕𝒂</m:t>
                    </m:r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𝒏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</m:num>
                          <m:den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±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𝒄𝒐𝒔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𝒄𝒐𝒔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       … (vi)</a:t>
                </a: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42" y="729572"/>
                <a:ext cx="8407958" cy="3457741"/>
              </a:xfrm>
              <a:prstGeom prst="rect">
                <a:avLst/>
              </a:prstGeom>
              <a:blipFill rotWithShape="1">
                <a:blip r:embed="rId2"/>
                <a:stretch>
                  <a:fillRect l="-1087" t="-14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228599" y="261189"/>
            <a:ext cx="8419504" cy="309265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77371297"/>
      </p:ext>
    </p:extLst>
  </p:cSld>
  <p:clrMapOvr>
    <a:masterClrMapping/>
  </p:clrMapOvr>
  <p:transition spd="slow">
    <p:wheel spokes="1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5750"/>
            <a:ext cx="7886700" cy="994172"/>
          </a:xfrm>
        </p:spPr>
        <p:txBody>
          <a:bodyPr/>
          <a:lstStyle/>
          <a:p>
            <a:r>
              <a:rPr lang="en-US" sz="3200" dirty="0"/>
              <a:t>OBJECTIVES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2438401" y="1271819"/>
            <a:ext cx="382034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2400" b="1" dirty="0"/>
              <a:t>STUDENTS WILL BE ABLE TO:</a:t>
            </a:r>
          </a:p>
        </p:txBody>
      </p:sp>
      <p:sp>
        <p:nvSpPr>
          <p:cNvPr id="6" name="Rectangle 5"/>
          <p:cNvSpPr/>
          <p:nvPr/>
        </p:nvSpPr>
        <p:spPr>
          <a:xfrm>
            <a:off x="265930" y="1809750"/>
            <a:ext cx="811607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/>
              <a:t>Solve the trigonometric problems using half-angle and double- angle identities.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9834" y="2872085"/>
            <a:ext cx="25482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400" b="1" dirty="0"/>
              <a:t>KEY VOCABULARY:</a:t>
            </a:r>
          </a:p>
        </p:txBody>
      </p:sp>
      <p:sp>
        <p:nvSpPr>
          <p:cNvPr id="8" name="Rectangle 7"/>
          <p:cNvSpPr/>
          <p:nvPr/>
        </p:nvSpPr>
        <p:spPr>
          <a:xfrm>
            <a:off x="914400" y="3505021"/>
            <a:ext cx="6858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en-US" sz="2400" dirty="0">
                <a:solidFill>
                  <a:schemeClr val="tx1"/>
                </a:solidFill>
              </a:rPr>
              <a:t>Half-angle identities</a:t>
            </a:r>
            <a:endParaRPr lang="en-US" alt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Double-angle identities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/>
              <a:t>   Sine, Cosine and Tangent</a:t>
            </a:r>
          </a:p>
        </p:txBody>
      </p:sp>
    </p:spTree>
    <p:extLst>
      <p:ext uri="{BB962C8B-B14F-4D97-AF65-F5344CB8AC3E}">
        <p14:creationId xmlns:p14="http://schemas.microsoft.com/office/powerpoint/2010/main" val="3053986255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Title 27"/>
          <p:cNvSpPr>
            <a:spLocks noGrp="1"/>
          </p:cNvSpPr>
          <p:nvPr>
            <p:ph type="title"/>
          </p:nvPr>
        </p:nvSpPr>
        <p:spPr>
          <a:xfrm>
            <a:off x="228599" y="237088"/>
            <a:ext cx="8419503" cy="308452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  <p:sp>
        <p:nvSpPr>
          <p:cNvPr id="29" name="Rectangle 28"/>
          <p:cNvSpPr/>
          <p:nvPr/>
        </p:nvSpPr>
        <p:spPr>
          <a:xfrm>
            <a:off x="457200" y="687954"/>
            <a:ext cx="745250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In dealing with trigonometry using angle sum and difference identities (for two angles), we can consider both the angles same and derive the </a:t>
            </a:r>
            <a:r>
              <a:rPr lang="en-US" sz="2400" b="1" dirty="0"/>
              <a:t>half-angle </a:t>
            </a:r>
            <a:r>
              <a:rPr lang="en-US" sz="2400" dirty="0"/>
              <a:t>and </a:t>
            </a:r>
            <a:r>
              <a:rPr lang="en-US" sz="2400" b="1" dirty="0"/>
              <a:t>double-angle </a:t>
            </a:r>
            <a:r>
              <a:rPr lang="en-US" sz="2400" dirty="0"/>
              <a:t>identities.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01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2495550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Half-angle </a:t>
            </a:r>
            <a:r>
              <a:rPr lang="en-US" sz="2400" dirty="0"/>
              <a:t>means the given angle is halved and is related in some way.</a:t>
            </a:r>
            <a:endParaRPr lang="en-US" sz="2400" b="1" dirty="0"/>
          </a:p>
        </p:txBody>
      </p:sp>
      <p:sp>
        <p:nvSpPr>
          <p:cNvPr id="7" name="Rectangle 6"/>
          <p:cNvSpPr/>
          <p:nvPr/>
        </p:nvSpPr>
        <p:spPr>
          <a:xfrm>
            <a:off x="228600" y="3521777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/>
              <a:t>Double-angle </a:t>
            </a:r>
            <a:r>
              <a:rPr lang="en-US" sz="2400" dirty="0"/>
              <a:t>means the given angle is doubled and is related in some way.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4047424557"/>
      </p:ext>
    </p:extLst>
  </p:cSld>
  <p:clrMapOvr>
    <a:masterClrMapping/>
  </p:clrMapOvr>
  <p:transition spd="slow">
    <p:wheel spokes="1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609600" y="590550"/>
            <a:ext cx="745250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dirty="0"/>
              <a:t>Let’s first derive the double-angle and half-angle identities.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02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52400" y="1421547"/>
                <a:ext cx="7358990" cy="3645037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u="sng" dirty="0">
                    <a:solidFill>
                      <a:schemeClr val="accent4">
                        <a:lumMod val="75000"/>
                      </a:schemeClr>
                    </a:solidFill>
                  </a:rPr>
                  <a:t>Deriving the </a:t>
                </a:r>
                <a:r>
                  <a:rPr lang="en-US" sz="2400" b="1" u="sng" dirty="0">
                    <a:solidFill>
                      <a:schemeClr val="accent4">
                        <a:lumMod val="75000"/>
                      </a:schemeClr>
                    </a:solidFill>
                  </a:rPr>
                  <a:t>double-angle identities</a:t>
                </a:r>
                <a:r>
                  <a:rPr lang="en-US" sz="2400" u="sng" dirty="0">
                    <a:solidFill>
                      <a:schemeClr val="accent4">
                        <a:lumMod val="75000"/>
                      </a:schemeClr>
                    </a:solidFill>
                  </a:rPr>
                  <a:t>:</a:t>
                </a:r>
              </a:p>
              <a:p>
                <a:pPr algn="just"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/>
                  </a:rPr>
                  <a:t>For deriving these identities, we need to know the following three angle sum identities</a:t>
                </a:r>
                <a:r>
                  <a:rPr lang="en-US" sz="2400" b="0" dirty="0">
                    <a:solidFill>
                      <a:schemeClr val="accent4">
                        <a:lumMod val="75000"/>
                      </a:schemeClr>
                    </a:solidFill>
                    <a:latin typeface="Cambria Math"/>
                  </a:rPr>
                  <a:t>:</a:t>
                </a:r>
                <a:endParaRPr lang="en-US" sz="2400" dirty="0">
                  <a:solidFill>
                    <a:schemeClr val="accent4">
                      <a:lumMod val="75000"/>
                    </a:schemeClr>
                  </a:solidFill>
                  <a:latin typeface="Cambria Math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+</m:t>
                    </m:r>
                    <m:func>
                      <m:func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US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sin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… (i)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c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𝑜𝑠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US" sz="240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sin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… (ii)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</a:br>
                <a:endParaRPr lang="en-US" sz="2400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func>
                      <m:func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d>
                      </m:e>
                    </m:func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tan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 b="0" i="0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b="0" i="1" smtClean="0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tan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𝜑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… (iii)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1421547"/>
                <a:ext cx="7358990" cy="3645037"/>
              </a:xfrm>
              <a:prstGeom prst="rect">
                <a:avLst/>
              </a:prstGeom>
              <a:blipFill rotWithShape="1">
                <a:blip r:embed="rId2"/>
                <a:stretch>
                  <a:fillRect l="-1243" t="-1338" r="-12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152399" y="261189"/>
            <a:ext cx="8495704" cy="309265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263660049"/>
      </p:ext>
    </p:extLst>
  </p:cSld>
  <p:clrMapOvr>
    <a:masterClrMapping/>
  </p:clrMapOvr>
  <p:transition spd="slow">
    <p:wheel spokes="1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03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38164" y="666750"/>
                <a:ext cx="7725071" cy="424417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Consider (i) and put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endParaRPr lang="en-US" sz="2400" dirty="0">
                  <a:solidFill>
                    <a:schemeClr val="accent4">
                      <a:lumMod val="75000"/>
                    </a:schemeClr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br>
                  <a:rPr lang="en-US" sz="2400" i="1" dirty="0">
                    <a:solidFill>
                      <a:schemeClr val="accent4">
                        <a:lumMod val="75000"/>
                      </a:schemeClr>
                    </a:solidFill>
                    <a:latin typeface="Cambria Math"/>
                    <a:ea typeface="Cambria Math"/>
                  </a:rPr>
                </a:b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+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US" sz="240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sin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</m:oMath>
                </a14:m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or,  		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𝒔𝒊𝒏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𝟐𝐬𝐢𝐧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𝐜𝐨𝐬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      … (A)</a:t>
                </a: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Consider (ii) and put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cos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func>
                      <m:funcPr>
                        <m:ctrlPr>
                          <a:rPr lang="en-US" sz="240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 b="0" i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sin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m:rPr>
                        <m:sty m:val="p"/>
                      </m:rPr>
                      <a:rPr lang="en-US" sz="240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sin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</m:oMath>
                </a14:m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or,  		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𝒔𝒊𝒏</m:t>
                        </m:r>
                      </m:e>
                      <m:sup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</m:oMath>
                </a14:m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      … (B)</a:t>
                </a: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8164" y="666750"/>
                <a:ext cx="7725071" cy="4244175"/>
              </a:xfrm>
              <a:prstGeom prst="rect">
                <a:avLst/>
              </a:prstGeom>
              <a:blipFill rotWithShape="1">
                <a:blip r:embed="rId2"/>
                <a:stretch>
                  <a:fillRect l="-1263" t="-1148" b="-43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138163" y="277963"/>
            <a:ext cx="8509939" cy="281044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2892446815"/>
      </p:ext>
    </p:extLst>
  </p:cSld>
  <p:clrMapOvr>
    <a:masterClrMapping/>
  </p:clrMapOvr>
  <p:transition spd="slow">
    <p:wheel spokes="1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04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Rectangle 6"/>
              <p:cNvSpPr/>
              <p:nvPr/>
            </p:nvSpPr>
            <p:spPr>
              <a:xfrm>
                <a:off x="151562" y="1200150"/>
                <a:ext cx="7725071" cy="312630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latin typeface="Cambria Math" panose="02040503050406030204" pitchFamily="18" charset="0"/>
                    <a:ea typeface="Cambria Math" panose="02040503050406030204" pitchFamily="18" charset="0"/>
                  </a:rPr>
                  <a:t>Consider (iii) and put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𝜑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;</m:t>
                    </m:r>
                  </m:oMath>
                </a14:m>
                <a:endParaRPr lang="en-US" sz="2400" b="0" i="1" dirty="0">
                  <a:solidFill>
                    <a:schemeClr val="accent4">
                      <a:lumMod val="75000"/>
                    </a:schemeClr>
                  </a:solidFill>
                  <a:latin typeface="Cambria Math"/>
                  <a:ea typeface="Cambria Math"/>
                </a:endParaRPr>
              </a:p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  <m:func>
                      <m:func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tan</m:t>
                        </m:r>
                      </m:fName>
                      <m:e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+</m:t>
                            </m:r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func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</m:t>
                    </m:r>
                    <m:f>
                      <m:f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func>
                          <m:func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+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tan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func>
                          <m:func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uncPr>
                          <m:fName>
                            <m:r>
                              <m:rPr>
                                <m:sty m:val="p"/>
                              </m:rPr>
                              <a:rPr lang="en-US" sz="240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tan</m:t>
                            </m:r>
                          </m:fName>
                          <m:e>
                            <m:d>
                              <m:dPr>
                                <m:ctrlP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400" i="1">
                                    <a:solidFill>
                                      <a:schemeClr val="accent4">
                                        <a:lumMod val="75000"/>
                                      </a:schemeClr>
                                    </a:solidFill>
                                    <a:latin typeface="Cambria Math"/>
                                    <a:ea typeface="Cambria Math"/>
                                  </a:rPr>
                                  <m:t>𝜃</m:t>
                                </m:r>
                              </m:e>
                            </m:d>
                          </m:e>
                        </m:func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tan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⁡(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or,  		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𝒕𝒂𝒏</m:t>
                    </m:r>
                    <m:d>
                      <m:d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𝒕𝒂𝒏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num>
                      <m:den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−</m:t>
                        </m:r>
                        <m:sSup>
                          <m:sSupPr>
                            <m:ctrlP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𝒕𝒂𝒏</m:t>
                            </m:r>
                          </m:e>
                          <m:sup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𝟐</m:t>
                            </m:r>
                          </m:sup>
                        </m:sSup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den>
                    </m:f>
                  </m:oMath>
                </a14:m>
                <a: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  <a:t>      … (C)</a:t>
                </a: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b="1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7" name="Rectangle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1562" y="1200150"/>
                <a:ext cx="7725071" cy="3126305"/>
              </a:xfrm>
              <a:prstGeom prst="rect">
                <a:avLst/>
              </a:prstGeom>
              <a:blipFill rotWithShape="1">
                <a:blip r:embed="rId2"/>
                <a:stretch>
                  <a:fillRect l="-1263" t="-15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151561" y="277963"/>
            <a:ext cx="8496541" cy="281044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2308270756"/>
      </p:ext>
    </p:extLst>
  </p:cSld>
  <p:clrMapOvr>
    <a:masterClrMapping/>
  </p:clrMapOvr>
  <p:transition spd="slow">
    <p:wheel spokes="1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05</a:t>
            </a:r>
            <a:endParaRPr lang="en-US" sz="2000" b="1" dirty="0">
              <a:solidFill>
                <a:schemeClr val="bg1"/>
              </a:solidFill>
            </a:endParaRPr>
          </a:p>
        </p:txBody>
      </p:sp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228599" y="277963"/>
            <a:ext cx="8419503" cy="281044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312556" y="518815"/>
            <a:ext cx="20229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 typeface="Wingdings" panose="05000000000000000000" pitchFamily="2" charset="2"/>
              <a:buNone/>
            </a:pPr>
            <a:r>
              <a:rPr lang="en-US" altLang="en-US" sz="2800" b="1" dirty="0"/>
              <a:t>PROBLEM 1: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74526" y="972116"/>
                <a:ext cx="8648103" cy="83933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en-US" sz="2400" dirty="0"/>
                  <a:t>Show that: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 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</m:e>
                      <m:sup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sz="2400" b="1" i="1" smtClean="0">
                            <a:latin typeface="Cambria Math"/>
                            <a:ea typeface="Cambria Math"/>
                          </a:rPr>
                          <m:t>𝒔𝒊𝒏</m:t>
                        </m:r>
                      </m:e>
                      <m:sup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</m:oMath>
                </a14:m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endParaRPr lang="en-US" altLang="en-US" sz="2400" dirty="0"/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526" y="972116"/>
                <a:ext cx="8648103" cy="839332"/>
              </a:xfrm>
              <a:prstGeom prst="rect">
                <a:avLst/>
              </a:prstGeom>
              <a:blipFill rotWithShape="1">
                <a:blip r:embed="rId2"/>
                <a:stretch>
                  <a:fillRect l="-1057" t="-434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68665" y="1546665"/>
                <a:ext cx="8872414" cy="315868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Since, </a:t>
                </a:r>
                <a14:m>
                  <m:oMath xmlns:m="http://schemas.openxmlformats.org/officeDocument/2006/math">
                    <m:r>
                      <a:rPr lang="en-US" sz="2400" b="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</m:oMath>
                </a14:m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pPr algn="just"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𝑐</m:t>
                    </m:r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𝑜</m:t>
                    </m:r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𝑠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−</m:t>
                    </m:r>
                    <m:d>
                      <m:dPr>
                        <m:ctrlP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𝑐𝑜𝑠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−1+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</m:oMath>
                </a14:m>
                <a:endParaRPr lang="en-US" sz="2400" b="0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pPr algn="just"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b="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𝒄𝒐𝒔</m:t>
                        </m:r>
                      </m:e>
                      <m:sup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en-US" sz="2400" b="1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pPr algn="just"/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Also,</a:t>
                </a:r>
              </a:p>
              <a:p>
                <a:pPr algn="just"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1−</m:t>
                        </m:r>
                        <m:sSup>
                          <m:sSup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pPr>
                          <m:e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𝑠𝑖𝑛</m:t>
                            </m:r>
                          </m:e>
                          <m:sup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p>
                        </m:sSup>
                        <m:d>
                          <m:d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𝜃</m:t>
                            </m:r>
                          </m:e>
                        </m:d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1−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</m:e>
                    </m:d>
                  </m:oMath>
                </a14:m>
                <a:endParaRPr lang="en-US" sz="2400" b="0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pPr algn="just"/>
                <a14:m>
                  <m:oMath xmlns:m="http://schemas.openxmlformats.org/officeDocument/2006/math"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 </m:t>
                    </m:r>
                    <m:r>
                      <a:rPr lang="en-US" sz="240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𝟐</m:t>
                        </m:r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  <m:r>
                      <a:rPr lang="en-US" sz="2400" b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𝟏</m:t>
                    </m:r>
                    <m:r>
                      <a:rPr lang="en-US" sz="2400" b="1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  <m: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𝒔𝒊𝒏</m:t>
                        </m:r>
                      </m:e>
                      <m:sup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𝜽</m:t>
                        </m:r>
                      </m:e>
                    </m:d>
                  </m:oMath>
                </a14:m>
                <a:endParaRPr lang="en-US" sz="2400" b="0" dirty="0">
                  <a:solidFill>
                    <a:schemeClr val="accent4">
                      <a:lumMod val="75000"/>
                    </a:schemeClr>
                  </a:solidFill>
                  <a:ea typeface="Cambria Math"/>
                </a:endParaRPr>
              </a:p>
              <a:p>
                <a:pPr algn="just"/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65" y="1546665"/>
                <a:ext cx="8872414" cy="3158685"/>
              </a:xfrm>
              <a:prstGeom prst="rect">
                <a:avLst/>
              </a:prstGeom>
              <a:blipFill rotWithShape="1">
                <a:blip r:embed="rId3"/>
                <a:stretch>
                  <a:fillRect l="-1030" t="-154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55642730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06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152400" y="603841"/>
                <a:ext cx="8407958" cy="44825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just"/>
                <a:r>
                  <a:rPr lang="en-US" sz="2400" u="sng" dirty="0">
                    <a:solidFill>
                      <a:schemeClr val="accent4">
                        <a:lumMod val="75000"/>
                      </a:schemeClr>
                    </a:solidFill>
                  </a:rPr>
                  <a:t>Deriving the </a:t>
                </a:r>
                <a:r>
                  <a:rPr lang="en-US" sz="2400" b="1" u="sng" dirty="0">
                    <a:solidFill>
                      <a:schemeClr val="accent4">
                        <a:lumMod val="75000"/>
                      </a:schemeClr>
                    </a:solidFill>
                  </a:rPr>
                  <a:t>half-angle identities</a:t>
                </a:r>
                <a:r>
                  <a:rPr lang="en-US" sz="2400" u="sng" dirty="0">
                    <a:solidFill>
                      <a:schemeClr val="accent4">
                        <a:lumMod val="75000"/>
                      </a:schemeClr>
                    </a:solidFill>
                  </a:rPr>
                  <a:t>:</a:t>
                </a:r>
              </a:p>
              <a:p>
                <a:pPr/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As we know,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𝒄𝒐𝒔</m:t>
                      </m:r>
                      <m:d>
                        <m:d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𝒄𝒐𝒔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400" b="1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−</m:t>
                      </m:r>
                      <m:r>
                        <a:rPr lang="en-US" sz="2400" b="1" i="1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𝟏</m:t>
                      </m:r>
                    </m:oMath>
                  </m:oMathPara>
                </a14:m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, so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i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0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d>
                    <m:r>
                      <a:rPr lang="en-US" sz="2400" b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  <m:r>
                      <a:rPr lang="en-US" sz="2400" b="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−1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or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1+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cos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𝑐𝑜𝑠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dirty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400" b="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		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𝒄𝒐𝒔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</m:num>
                          <m:den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±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+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𝒄𝒐𝒔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     … (iv)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2400" y="603841"/>
                <a:ext cx="8407958" cy="4482509"/>
              </a:xfrm>
              <a:prstGeom prst="rect">
                <a:avLst/>
              </a:prstGeom>
              <a:blipFill rotWithShape="1">
                <a:blip r:embed="rId2"/>
                <a:stretch>
                  <a:fillRect l="-1088" t="-108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152399" y="261189"/>
            <a:ext cx="8495704" cy="309265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2583273317"/>
      </p:ext>
    </p:extLst>
  </p:cSld>
  <p:clrMapOvr>
    <a:masterClrMapping/>
  </p:clrMapOvr>
  <p:transition spd="slow">
    <p:wheel spokes="1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extBox 29"/>
          <p:cNvSpPr txBox="1"/>
          <p:nvPr/>
        </p:nvSpPr>
        <p:spPr>
          <a:xfrm>
            <a:off x="8648103" y="57150"/>
            <a:ext cx="5859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07</a:t>
            </a:r>
            <a:endParaRPr lang="en-US" sz="2000" b="1" dirty="0">
              <a:solidFill>
                <a:schemeClr val="bg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355042" y="656705"/>
                <a:ext cx="8407958" cy="374384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/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Now since,</a:t>
                </a: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400" b="1" i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𝟏</m:t>
                      </m:r>
                      <m:r>
                        <a:rPr lang="en-US" sz="2400" b="1" i="0" smtClean="0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−</m:t>
                      </m:r>
                      <m:r>
                        <a:rPr lang="en-US" sz="2400" b="1" i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</a:rPr>
                        <m:t>𝒄𝒐𝒔</m:t>
                      </m:r>
                      <m:d>
                        <m:d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</a:rPr>
                            <m:t>𝟐</m:t>
                          </m:r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  <m:r>
                        <a:rPr lang="en-US" sz="2400" b="1">
                          <a:solidFill>
                            <a:schemeClr val="accent4">
                              <a:lumMod val="75000"/>
                            </a:schemeClr>
                          </a:solidFill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400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  <m:r>
                            <a:rPr lang="en-US" sz="2400" b="1" i="1" smtClean="0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𝒔𝒊𝒏</m:t>
                          </m:r>
                        </m:e>
                        <m:sup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d>
                        <m:dPr>
                          <m:ctrlP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 panose="02040503050406030204" pitchFamily="18" charset="0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US" sz="2400" b="1" i="1">
                              <a:solidFill>
                                <a:schemeClr val="accent4">
                                  <a:lumMod val="75000"/>
                                </a:schemeClr>
                              </a:solidFill>
                              <a:latin typeface="Cambria Math"/>
                              <a:ea typeface="Cambria Math"/>
                            </a:rPr>
                            <m:t>𝜽</m:t>
                          </m:r>
                        </m:e>
                      </m:d>
                    </m:oMath>
                  </m:oMathPara>
                </a14:m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Let </a:t>
                </a:r>
                <a14:m>
                  <m:oMath xmlns:m="http://schemas.openxmlformats.org/officeDocument/2006/math">
                    <m:r>
                      <a:rPr lang="en-US" sz="240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2</m:t>
                    </m:r>
                    <m:r>
                      <a:rPr lang="en-US" sz="240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b="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0" i="1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𝛼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, so</a:t>
                </a:r>
                <a14:m>
                  <m:oMath xmlns:m="http://schemas.openxmlformats.org/officeDocument/2006/math">
                    <m:r>
                      <a:rPr lang="en-US" sz="2400" i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𝜃</m:t>
                    </m:r>
                    <m:r>
                      <a:rPr lang="en-US" sz="2400" i="1" dirty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sz="240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num>
                      <m:den>
                        <m:r>
                          <a:rPr lang="en-US" sz="2400" b="0" i="1" dirty="0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  <m:r>
                      <a:rPr lang="en-US" sz="2400" b="0" i="0" dirty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:</m:t>
                    </m:r>
                  </m:oMath>
                </a14:m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endParaRPr lang="en-US" sz="2400" dirty="0">
                  <a:solidFill>
                    <a:schemeClr val="accent4">
                      <a:lumMod val="75000"/>
                    </a:schemeClr>
                  </a:solidFill>
                </a:endParaRPr>
              </a:p>
              <a:p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0" i="0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1−</m:t>
                    </m:r>
                    <m:r>
                      <a:rPr lang="en-US" sz="2400" b="0" i="1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𝑐𝑜𝑠</m:t>
                    </m:r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</m:e>
                    </m:d>
                    <m:r>
                      <a:rPr lang="en-US" sz="2400" b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dirty="0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400" b="0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or  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1</m:t>
                        </m:r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−</m:t>
                        </m:r>
                        <m:r>
                          <m:rPr>
                            <m:sty m:val="p"/>
                          </m:rPr>
                          <a:rPr lang="en-US" sz="240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cos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⁡(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𝛼</m:t>
                        </m:r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en-US" sz="2400" b="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pPr>
                      <m:e>
                        <m:r>
                          <a:rPr lang="en-US" sz="2400" b="0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𝑠𝑖𝑛</m:t>
                        </m:r>
                      </m:e>
                      <m:sup>
                        <m:r>
                          <a:rPr lang="en-US" sz="2400" b="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2</m:t>
                        </m:r>
                      </m:sup>
                    </m:sSup>
                    <m:d>
                      <m:dPr>
                        <m:ctrlPr>
                          <a:rPr lang="en-US" sz="2400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400" b="0" i="1" dirty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𝛼</m:t>
                            </m:r>
                          </m:num>
                          <m:den>
                            <m:r>
                              <a:rPr lang="en-US" sz="2400" b="0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den>
                        </m:f>
                      </m:e>
                    </m:d>
                  </m:oMath>
                </a14:m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b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</a:br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		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</a:rPr>
                      <m:t>𝒔𝒊𝒏</m:t>
                    </m:r>
                    <m:d>
                      <m:dPr>
                        <m:ctrlPr>
                          <a:rPr lang="en-US" sz="2400" b="1" i="1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</m:num>
                          <m:den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d>
                    <m:r>
                      <a:rPr lang="en-US" sz="2400" b="1" i="1" smtClean="0">
                        <a:solidFill>
                          <a:schemeClr val="accent4">
                            <a:lumMod val="75000"/>
                          </a:schemeClr>
                        </a:solidFill>
                        <a:latin typeface="Cambria Math"/>
                        <a:ea typeface="Cambria Math"/>
                      </a:rPr>
                      <m:t>= ±</m:t>
                    </m:r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chemeClr val="accent4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radPr>
                      <m:deg/>
                      <m:e>
                        <m:f>
                          <m:fPr>
                            <m:ctrlP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𝟏</m:t>
                            </m:r>
                            <m:r>
                              <a:rPr lang="en-US" sz="2400" b="1" i="1" smtClean="0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𝒄𝒐𝒔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⁡(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  <a:ea typeface="Cambria Math"/>
                              </a:rPr>
                              <m:t>𝜶</m:t>
                            </m:r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)</m:t>
                            </m:r>
                          </m:num>
                          <m:den>
                            <m:r>
                              <a:rPr lang="en-US" sz="2400" b="1" i="1">
                                <a:solidFill>
                                  <a:schemeClr val="accent4">
                                    <a:lumMod val="75000"/>
                                  </a:schemeClr>
                                </a:solidFill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e>
                    </m:rad>
                  </m:oMath>
                </a14:m>
                <a:r>
                  <a:rPr lang="en-US" sz="2400" dirty="0">
                    <a:solidFill>
                      <a:schemeClr val="accent4">
                        <a:lumMod val="75000"/>
                      </a:schemeClr>
                    </a:solidFill>
                  </a:rPr>
                  <a:t>        … (v)	</a:t>
                </a:r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042" y="656705"/>
                <a:ext cx="8407958" cy="3743845"/>
              </a:xfrm>
              <a:prstGeom prst="rect">
                <a:avLst/>
              </a:prstGeom>
              <a:blipFill rotWithShape="1">
                <a:blip r:embed="rId2"/>
                <a:stretch>
                  <a:fillRect l="-1087" t="-13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27"/>
          <p:cNvSpPr>
            <a:spLocks noGrp="1"/>
          </p:cNvSpPr>
          <p:nvPr>
            <p:ph type="title"/>
          </p:nvPr>
        </p:nvSpPr>
        <p:spPr>
          <a:xfrm>
            <a:off x="228599" y="261189"/>
            <a:ext cx="8419504" cy="309265"/>
          </a:xfrm>
        </p:spPr>
        <p:txBody>
          <a:bodyPr/>
          <a:lstStyle/>
          <a:p>
            <a:r>
              <a:rPr lang="en-US" sz="2800" dirty="0"/>
              <a:t>DOUBLE-ANGLE AND HALF-ANGLE IDENTITIES</a:t>
            </a:r>
          </a:p>
        </p:txBody>
      </p:sp>
    </p:spTree>
    <p:extLst>
      <p:ext uri="{BB962C8B-B14F-4D97-AF65-F5344CB8AC3E}">
        <p14:creationId xmlns:p14="http://schemas.microsoft.com/office/powerpoint/2010/main" val="77371297"/>
      </p:ext>
    </p:extLst>
  </p:cSld>
  <p:clrMapOvr>
    <a:masterClrMapping/>
  </p:clrMapOvr>
  <p:transition spd="slow">
    <p:wheel spokes="1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632</TotalTime>
  <Words>215</Words>
  <Application>Microsoft Office PowerPoint</Application>
  <PresentationFormat>On-screen Show (16:9)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Aharoni</vt:lpstr>
      <vt:lpstr>Arial</vt:lpstr>
      <vt:lpstr>Calibri</vt:lpstr>
      <vt:lpstr>Cambria Math</vt:lpstr>
      <vt:lpstr>Roboto</vt:lpstr>
      <vt:lpstr>Wingdings</vt:lpstr>
      <vt:lpstr>Office Theme</vt:lpstr>
      <vt:lpstr>PowerPoint Presentation</vt:lpstr>
      <vt:lpstr>OBJECTIVES</vt:lpstr>
      <vt:lpstr>DOUBLE-ANGLE AND HALF-ANGLE IDENTITIES</vt:lpstr>
      <vt:lpstr>DOUBLE-ANGLE AND HALF-ANGLE IDENTITIES</vt:lpstr>
      <vt:lpstr>DOUBLE-ANGLE AND HALF-ANGLE IDENTITIES</vt:lpstr>
      <vt:lpstr>DOUBLE-ANGLE AND HALF-ANGLE IDENTITIES</vt:lpstr>
      <vt:lpstr>DOUBLE-ANGLE AND HALF-ANGLE IDENTITIES</vt:lpstr>
      <vt:lpstr>DOUBLE-ANGLE AND HALF-ANGLE IDENTITIES</vt:lpstr>
      <vt:lpstr>DOUBLE-ANGLE AND HALF-ANGLE IDENTITIES</vt:lpstr>
      <vt:lpstr>DOUBLE-ANGLE AND HALF-ANGLE IDENTITIES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Rafay</dc:creator>
  <cp:lastModifiedBy>Jeff Twiddy</cp:lastModifiedBy>
  <cp:revision>66</cp:revision>
  <dcterms:created xsi:type="dcterms:W3CDTF">2016-08-21T09:02:39Z</dcterms:created>
  <dcterms:modified xsi:type="dcterms:W3CDTF">2016-09-28T15:46:04Z</dcterms:modified>
</cp:coreProperties>
</file>