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80" r:id="rId2"/>
    <p:sldId id="259" r:id="rId3"/>
    <p:sldId id="257" r:id="rId4"/>
    <p:sldId id="274" r:id="rId5"/>
    <p:sldId id="281" r:id="rId6"/>
    <p:sldId id="282" r:id="rId7"/>
    <p:sldId id="283" r:id="rId8"/>
    <p:sldId id="284" r:id="rId9"/>
    <p:sldId id="286" r:id="rId10"/>
    <p:sldId id="287" r:id="rId11"/>
    <p:sldId id="288" r:id="rId12"/>
    <p:sldId id="289" r:id="rId13"/>
    <p:sldId id="290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8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CDED7B-2EE9-4CFC-A057-CC912D13A5B3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58AA57-A99A-4B04-B3EB-6ED0508D8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539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17" Type="http://schemas.openxmlformats.org/officeDocument/2006/relationships/image" Target="../media/image16.png"/><Relationship Id="rId2" Type="http://schemas.openxmlformats.org/officeDocument/2006/relationships/image" Target="../media/image1.emf"/><Relationship Id="rId16" Type="http://schemas.openxmlformats.org/officeDocument/2006/relationships/image" Target="../media/image15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5" Type="http://schemas.openxmlformats.org/officeDocument/2006/relationships/image" Target="../media/image1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Relationship Id="rId14" Type="http://schemas.openxmlformats.org/officeDocument/2006/relationships/image" Target="../media/image1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26613" y="761281"/>
            <a:ext cx="723782" cy="9047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660442" y="3346981"/>
            <a:ext cx="773130" cy="7402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69112" y="5674062"/>
            <a:ext cx="954075" cy="5428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080856" y="6008909"/>
            <a:ext cx="871827" cy="49348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983192" y="3003537"/>
            <a:ext cx="773130" cy="60863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4240867" y="5612186"/>
            <a:ext cx="690882" cy="72378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779200" y="4250900"/>
            <a:ext cx="1003423" cy="41123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0312996" y="5795160"/>
            <a:ext cx="756681" cy="62508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0830496" y="1940837"/>
            <a:ext cx="1036323" cy="65798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2333613" y="3419787"/>
            <a:ext cx="559286" cy="55928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5165249" y="1490837"/>
            <a:ext cx="592185" cy="65798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601066" y="2669624"/>
            <a:ext cx="871828" cy="740231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9795496" y="4318401"/>
            <a:ext cx="756681" cy="62508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8231873" y="1170213"/>
            <a:ext cx="1019874" cy="93762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3869617" y="2904312"/>
            <a:ext cx="888278" cy="559286"/>
          </a:xfrm>
          <a:prstGeom prst="rect">
            <a:avLst/>
          </a:prstGeom>
        </p:spPr>
      </p:pic>
      <p:sp>
        <p:nvSpPr>
          <p:cNvPr id="22" name="Rectangle 21"/>
          <p:cNvSpPr/>
          <p:nvPr userDrawn="1"/>
        </p:nvSpPr>
        <p:spPr>
          <a:xfrm>
            <a:off x="1" y="288759"/>
            <a:ext cx="235974" cy="463410"/>
          </a:xfrm>
          <a:prstGeom prst="rect">
            <a:avLst/>
          </a:prstGeom>
          <a:solidFill>
            <a:srgbClr val="9898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ardrop 22"/>
          <p:cNvSpPr/>
          <p:nvPr userDrawn="1"/>
        </p:nvSpPr>
        <p:spPr>
          <a:xfrm>
            <a:off x="11434017" y="57253"/>
            <a:ext cx="694916" cy="694916"/>
          </a:xfrm>
          <a:prstGeom prst="teardrop">
            <a:avLst/>
          </a:prstGeom>
          <a:solidFill>
            <a:srgbClr val="FF4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432265CE-1FC8-4B92-8110-CB522BBBB8C6}" type="slidenum">
              <a:rPr lang="en-US" sz="20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 algn="ctr"/>
              <a:t>‹#›</a:t>
            </a:fld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ounded Rectangle 23"/>
          <p:cNvSpPr/>
          <p:nvPr userDrawn="1"/>
        </p:nvSpPr>
        <p:spPr>
          <a:xfrm>
            <a:off x="11584732" y="6545153"/>
            <a:ext cx="212912" cy="200544"/>
          </a:xfrm>
          <a:prstGeom prst="roundRect">
            <a:avLst/>
          </a:prstGeom>
          <a:solidFill>
            <a:srgbClr val="FF4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ounded Rectangle 24"/>
          <p:cNvSpPr/>
          <p:nvPr userDrawn="1"/>
        </p:nvSpPr>
        <p:spPr>
          <a:xfrm>
            <a:off x="11826392" y="6545153"/>
            <a:ext cx="212912" cy="200544"/>
          </a:xfrm>
          <a:prstGeom prst="roundRect">
            <a:avLst/>
          </a:prstGeom>
          <a:solidFill>
            <a:srgbClr val="FF4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Chevron 25"/>
          <p:cNvSpPr/>
          <p:nvPr userDrawn="1"/>
        </p:nvSpPr>
        <p:spPr>
          <a:xfrm>
            <a:off x="11626194" y="6589773"/>
            <a:ext cx="129989" cy="129989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Chevron 26"/>
          <p:cNvSpPr/>
          <p:nvPr userDrawn="1"/>
        </p:nvSpPr>
        <p:spPr>
          <a:xfrm flipH="1">
            <a:off x="11867853" y="6589773"/>
            <a:ext cx="129989" cy="129989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317028"/>
            <a:ext cx="10515600" cy="387044"/>
          </a:xfrm>
        </p:spPr>
        <p:txBody>
          <a:bodyPr>
            <a:noAutofit/>
          </a:bodyPr>
          <a:lstStyle>
            <a:lvl1pPr>
              <a:defRPr sz="3200" b="1">
                <a:solidFill>
                  <a:srgbClr val="989898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29" name="Picture 28" descr="Logo.png"/>
          <p:cNvPicPr/>
          <p:nvPr userDrawn="1"/>
        </p:nvPicPr>
        <p:blipFill>
          <a:blip r:embed="rId17"/>
          <a:stretch>
            <a:fillRect/>
          </a:stretch>
        </p:blipFill>
        <p:spPr>
          <a:xfrm>
            <a:off x="86437" y="6527767"/>
            <a:ext cx="2165350" cy="25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198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42F69-84BD-42C1-9434-3205C42069F1}" type="datetime1">
              <a:rPr lang="en-US" smtClean="0"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18780-3373-4234-88E1-87F4DD7043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138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971550" y="784225"/>
            <a:ext cx="10515600" cy="1325563"/>
          </a:xfrm>
        </p:spPr>
        <p:txBody>
          <a:bodyPr>
            <a:normAutofit/>
          </a:bodyPr>
          <a:lstStyle>
            <a:lvl1pPr algn="ctr">
              <a:defRPr sz="3600" b="1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95871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61584-D010-4E28-89D6-DD2080F0BAF8}" type="datetime1">
              <a:rPr lang="en-US" smtClean="0"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18780-3373-4234-88E1-87F4DD7043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051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6854-E17C-4D0E-A09C-D5048D8097C8}" type="datetime1">
              <a:rPr lang="en-US" smtClean="0"/>
              <a:t>9/27/2016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18780-3373-4234-88E1-87F4DD7043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186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6429D-9F9E-4C6F-855E-9FAC1F62B95D}" type="datetime1">
              <a:rPr lang="en-US" smtClean="0"/>
              <a:t>9/27/2016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18780-3373-4234-88E1-87F4DD7043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524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C3BB7-7BB4-4729-8778-6FCF1B0BAF7B}" type="datetime1">
              <a:rPr lang="en-US" smtClean="0"/>
              <a:t>9/27/2016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18780-3373-4234-88E1-87F4DD704392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2" descr="http://footage.framepool.com/shotimg/qf/607417831-formula-mathematics-exam-chalk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5199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A2B41-E7D7-4476-9F40-60D3FAA4E6D1}" type="datetime1">
              <a:rPr lang="en-US" smtClean="0"/>
              <a:t>9/27/2016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18780-3373-4234-88E1-87F4DD7043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844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D8C9-C70C-4E80-A60D-FCDD2D0A51DB}" type="datetime1">
              <a:rPr lang="en-US" smtClean="0"/>
              <a:t>9/27/2016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18780-3373-4234-88E1-87F4DD7043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373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37313-F1F8-417F-9F07-22F1A5AFFCE4}" type="datetime1">
              <a:rPr lang="en-US" smtClean="0"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18780-3373-4234-88E1-87F4DD7043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816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99EE7E-5588-4A71-A3F8-3F1C42F67409}" type="datetime1">
              <a:rPr lang="en-US" smtClean="0"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18780-3373-4234-88E1-87F4DD7043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644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69627" y="1738859"/>
            <a:ext cx="4542019" cy="3356236"/>
          </a:xfrm>
          <a:prstGeom prst="rect">
            <a:avLst/>
          </a:prstGeom>
          <a:solidFill>
            <a:srgbClr val="FF4891"/>
          </a:solidFill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/>
              <a:t>ORGANIZING DATA INTO MATRICES</a:t>
            </a:r>
          </a:p>
          <a:p>
            <a:pPr algn="ctr"/>
            <a:r>
              <a:rPr lang="en-US" sz="3200" b="1" dirty="0">
                <a:cs typeface="Aharoni" panose="02010803020104030203" pitchFamily="2" charset="-79"/>
              </a:rPr>
              <a:t>UNIT 04 LESSON 03 </a:t>
            </a:r>
          </a:p>
        </p:txBody>
      </p:sp>
    </p:spTree>
    <p:extLst>
      <p:ext uri="{BB962C8B-B14F-4D97-AF65-F5344CB8AC3E}">
        <p14:creationId xmlns:p14="http://schemas.microsoft.com/office/powerpoint/2010/main" val="3877765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27"/>
          <p:cNvSpPr>
            <a:spLocks noGrp="1"/>
          </p:cNvSpPr>
          <p:nvPr>
            <p:ph type="title"/>
          </p:nvPr>
        </p:nvSpPr>
        <p:spPr>
          <a:xfrm>
            <a:off x="381000" y="353169"/>
            <a:ext cx="10515600" cy="387044"/>
          </a:xfrm>
        </p:spPr>
        <p:txBody>
          <a:bodyPr/>
          <a:lstStyle/>
          <a:p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MATRIX MULTIPLICATION</a:t>
            </a:r>
          </a:p>
        </p:txBody>
      </p:sp>
      <p:sp>
        <p:nvSpPr>
          <p:cNvPr id="9" name="AutoShape 4"/>
          <p:cNvSpPr>
            <a:spLocks/>
          </p:cNvSpPr>
          <p:nvPr/>
        </p:nvSpPr>
        <p:spPr bwMode="auto">
          <a:xfrm rot="5400000">
            <a:off x="4453757" y="2167761"/>
            <a:ext cx="204953" cy="1545021"/>
          </a:xfrm>
          <a:prstGeom prst="rightBracket">
            <a:avLst>
              <a:gd name="adj" fmla="val 46429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3063766" y="1642005"/>
                <a:ext cx="6096000" cy="456650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07000"/>
                  </a:lnSpc>
                  <a:tabLst>
                    <a:tab pos="635000" algn="l"/>
                    <a:tab pos="749300" algn="l"/>
                    <a:tab pos="1771650" algn="l"/>
                  </a:tabLst>
                </a:pPr>
                <a:r>
                  <a:rPr lang="en-US" sz="2400" dirty="0"/>
                  <a:t>For (c) Order is</a:t>
                </a:r>
              </a:p>
              <a:p>
                <a:pPr>
                  <a:lnSpc>
                    <a:spcPct val="107000"/>
                  </a:lnSpc>
                  <a:tabLst>
                    <a:tab pos="635000" algn="l"/>
                    <a:tab pos="749300" algn="l"/>
                    <a:tab pos="1771650" algn="l"/>
                  </a:tabLst>
                </a:pPr>
                <a:r>
                  <a:rPr lang="en-US" sz="2400" dirty="0"/>
                  <a:t>	C		 A</a:t>
                </a:r>
              </a:p>
              <a:p>
                <a:pPr marL="228600" marR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tabLst>
                    <a:tab pos="635000" algn="l"/>
                    <a:tab pos="749300" algn="l"/>
                    <a:tab pos="1771650" algn="l"/>
                  </a:tabLst>
                </a:pPr>
                <a:r>
                  <a:rPr lang="en-US" sz="2400" dirty="0"/>
                  <a:t>	1×2	2×1 </a:t>
                </a:r>
              </a:p>
              <a:p>
                <a:pPr marL="228600" marR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tabLst>
                    <a:tab pos="635000" algn="l"/>
                    <a:tab pos="749300" algn="l"/>
                    <a:tab pos="1771650" algn="l"/>
                  </a:tabLst>
                </a:pPr>
                <a:r>
                  <a:rPr lang="en-US" sz="2400" dirty="0"/>
                  <a:t> </a:t>
                </a:r>
              </a:p>
              <a:p>
                <a:pPr>
                  <a:lnSpc>
                    <a:spcPct val="107000"/>
                  </a:lnSpc>
                  <a:tabLst>
                    <a:tab pos="635000" algn="l"/>
                    <a:tab pos="749300" algn="l"/>
                    <a:tab pos="1771650" algn="l"/>
                  </a:tabLst>
                </a:pPr>
                <a:r>
                  <a:rPr lang="en-US" sz="2400" dirty="0"/>
                  <a:t>equal , CA is possible and has the order 1×2</a:t>
                </a:r>
              </a:p>
              <a:p>
                <a:pPr>
                  <a:lnSpc>
                    <a:spcPct val="107000"/>
                  </a:lnSpc>
                  <a:tabLst>
                    <a:tab pos="635000" algn="l"/>
                    <a:tab pos="749300" algn="l"/>
                    <a:tab pos="1771650" algn="l"/>
                  </a:tabLst>
                </a:pPr>
                <a:r>
                  <a:rPr lang="en-US" sz="2400" dirty="0"/>
                  <a:t> </a:t>
                </a:r>
              </a:p>
              <a:p>
                <a:pPr>
                  <a:lnSpc>
                    <a:spcPct val="107000"/>
                  </a:lnSpc>
                  <a:tabLst>
                    <a:tab pos="635000" algn="l"/>
                    <a:tab pos="749300" algn="l"/>
                    <a:tab pos="1771650" algn="l"/>
                  </a:tabLst>
                </a:pPr>
                <a:r>
                  <a:rPr lang="en-US" sz="2400" dirty="0"/>
                  <a:t>C=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]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2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e>
                              </m:mr>
                            </m:m>
                          </m:e>
                        </m:d>
                      </m:e>
                    </m:d>
                  </m:oMath>
                </a14:m>
                <a:r>
                  <a:rPr lang="en-US" sz="2400" dirty="0"/>
                  <a:t> A=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]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</m:mr>
                            </m:m>
                          </m:e>
                        </m:d>
                      </m:e>
                    </m:d>
                  </m:oMath>
                </a14:m>
                <a:endParaRPr lang="en-US" sz="2400" dirty="0"/>
              </a:p>
              <a:p>
                <a:pPr>
                  <a:lnSpc>
                    <a:spcPct val="107000"/>
                  </a:lnSpc>
                  <a:tabLst>
                    <a:tab pos="635000" algn="l"/>
                    <a:tab pos="749300" algn="l"/>
                    <a:tab pos="1771650" algn="l"/>
                  </a:tabLst>
                </a:pPr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]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2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e>
                              </m:mr>
                            </m:m>
                          </m:e>
                        </m:d>
                      </m:e>
                    </m:d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]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</m:mr>
                            </m:m>
                          </m:e>
                        </m:d>
                      </m:e>
                    </m:d>
                  </m:oMath>
                </a14:m>
                <a:endParaRPr lang="en-US" sz="2400" i="1" dirty="0">
                  <a:latin typeface="Cambria Math" panose="02040503050406030204" pitchFamily="18" charset="0"/>
                </a:endParaRPr>
              </a:p>
              <a:p>
                <a:pPr>
                  <a:lnSpc>
                    <a:spcPct val="107000"/>
                  </a:lnSpc>
                  <a:tabLst>
                    <a:tab pos="635000" algn="l"/>
                    <a:tab pos="749300" algn="l"/>
                    <a:tab pos="1771650" algn="l"/>
                  </a:tabLs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]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["/>
                              <m:endChr m:val="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sz="2400">
                                        <a:latin typeface="Cambria Math" panose="02040503050406030204" pitchFamily="18" charset="0"/>
                                      </a:rPr>
                                      <m:t>×</m:t>
                                    </m:r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240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e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−3</m:t>
                                    </m:r>
                                    <m:r>
                                      <a:rPr lang="en-US" sz="2400">
                                        <a:latin typeface="Cambria Math" panose="02040503050406030204" pitchFamily="18" charset="0"/>
                                      </a:rPr>
                                      <m:t>×6</m:t>
                                    </m:r>
                                  </m:e>
                                </m:mr>
                              </m:m>
                            </m:e>
                          </m:d>
                        </m:e>
                      </m:d>
                    </m:oMath>
                  </m:oMathPara>
                </a14:m>
                <a:endParaRPr lang="en-US" sz="2400" dirty="0"/>
              </a:p>
              <a:p>
                <a:pPr>
                  <a:lnSpc>
                    <a:spcPct val="107000"/>
                  </a:lnSpc>
                  <a:tabLst>
                    <a:tab pos="635000" algn="l"/>
                    <a:tab pos="749300" algn="l"/>
                    <a:tab pos="1771650" algn="l"/>
                  </a:tabLs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]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["/>
                              <m:endChr m:val="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240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e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−18</m:t>
                                    </m:r>
                                  </m:e>
                                </m:mr>
                              </m:m>
                            </m:e>
                          </m:d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3766" y="1642005"/>
                <a:ext cx="6096000" cy="4566507"/>
              </a:xfrm>
              <a:prstGeom prst="rect">
                <a:avLst/>
              </a:prstGeom>
              <a:blipFill rotWithShape="0">
                <a:blip r:embed="rId2"/>
                <a:stretch>
                  <a:fillRect l="-1600" t="-9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45881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27"/>
          <p:cNvSpPr>
            <a:spLocks noGrp="1"/>
          </p:cNvSpPr>
          <p:nvPr>
            <p:ph type="title"/>
          </p:nvPr>
        </p:nvSpPr>
        <p:spPr>
          <a:xfrm>
            <a:off x="381000" y="353169"/>
            <a:ext cx="10515600" cy="387044"/>
          </a:xfrm>
        </p:spPr>
        <p:txBody>
          <a:bodyPr/>
          <a:lstStyle/>
          <a:p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MATRIX MULTIPLICATION</a:t>
            </a:r>
          </a:p>
        </p:txBody>
      </p:sp>
      <p:sp>
        <p:nvSpPr>
          <p:cNvPr id="9" name="AutoShape 4"/>
          <p:cNvSpPr>
            <a:spLocks/>
          </p:cNvSpPr>
          <p:nvPr/>
        </p:nvSpPr>
        <p:spPr bwMode="auto">
          <a:xfrm rot="5400000">
            <a:off x="4453757" y="2167761"/>
            <a:ext cx="204953" cy="1545021"/>
          </a:xfrm>
          <a:prstGeom prst="rightBracket">
            <a:avLst>
              <a:gd name="adj" fmla="val 46429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3048000" y="1664464"/>
            <a:ext cx="6096000" cy="2068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tabLst>
                <a:tab pos="635000" algn="l"/>
                <a:tab pos="749300" algn="l"/>
                <a:tab pos="1771650" algn="l"/>
              </a:tabLst>
            </a:pPr>
            <a:r>
              <a:rPr lang="en-US" sz="2400" dirty="0">
                <a:ea typeface="Calibri" panose="020F0502020204030204" pitchFamily="34" charset="0"/>
                <a:cs typeface="Arial" panose="020B0604020202020204" pitchFamily="34" charset="0"/>
              </a:rPr>
              <a:t>For (d) Order is</a:t>
            </a:r>
          </a:p>
          <a:p>
            <a:pPr>
              <a:lnSpc>
                <a:spcPct val="107000"/>
              </a:lnSpc>
              <a:tabLst>
                <a:tab pos="635000" algn="l"/>
                <a:tab pos="749300" algn="l"/>
                <a:tab pos="1771650" algn="l"/>
              </a:tabLst>
            </a:pPr>
            <a:r>
              <a:rPr lang="en-US" sz="2400" dirty="0">
                <a:ea typeface="Calibri" panose="020F0502020204030204" pitchFamily="34" charset="0"/>
                <a:cs typeface="Arial" panose="020B0604020202020204" pitchFamily="34" charset="0"/>
              </a:rPr>
              <a:t>	B	 C</a:t>
            </a: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635000" algn="l"/>
                <a:tab pos="749300" algn="l"/>
                <a:tab pos="1771650" algn="l"/>
              </a:tabLst>
            </a:pPr>
            <a:r>
              <a:rPr lang="en-US" sz="2400" dirty="0">
                <a:ea typeface="Calibri" panose="020F0502020204030204" pitchFamily="34" charset="0"/>
                <a:cs typeface="Arial" panose="020B0604020202020204" pitchFamily="34" charset="0"/>
              </a:rPr>
              <a:t>	2×1	2×2</a:t>
            </a:r>
            <a:r>
              <a:rPr lang="en-US" sz="2400" b="1" dirty="0"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2400" dirty="0"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635000" algn="l"/>
                <a:tab pos="749300" algn="l"/>
                <a:tab pos="1771650" algn="l"/>
              </a:tabLst>
            </a:pPr>
            <a:r>
              <a:rPr lang="en-US" sz="2400" dirty="0"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07000"/>
              </a:lnSpc>
              <a:tabLst>
                <a:tab pos="635000" algn="l"/>
                <a:tab pos="749300" algn="l"/>
                <a:tab pos="1771650" algn="l"/>
              </a:tabLst>
            </a:pPr>
            <a:r>
              <a:rPr lang="en-US" sz="2400" dirty="0">
                <a:ea typeface="Calibri" panose="020F0502020204030204" pitchFamily="34" charset="0"/>
                <a:cs typeface="Arial" panose="020B0604020202020204" pitchFamily="34" charset="0"/>
              </a:rPr>
              <a:t>Not equal BC doesn’t exists. </a:t>
            </a:r>
            <a:endParaRPr lang="en-US" sz="24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0631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27"/>
          <p:cNvSpPr>
            <a:spLocks noGrp="1"/>
          </p:cNvSpPr>
          <p:nvPr>
            <p:ph type="title"/>
          </p:nvPr>
        </p:nvSpPr>
        <p:spPr>
          <a:xfrm>
            <a:off x="381000" y="353169"/>
            <a:ext cx="10515600" cy="387044"/>
          </a:xfrm>
        </p:spPr>
        <p:txBody>
          <a:bodyPr/>
          <a:lstStyle/>
          <a:p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MATRIX MULTIPLICATION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840013" y="951826"/>
            <a:ext cx="2222939" cy="6528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989898"/>
                </a:solidFill>
                <a:latin typeface="Roboto" pitchFamily="2" charset="0"/>
                <a:ea typeface="Roboto" pitchFamily="2" charset="0"/>
                <a:cs typeface="+mj-cs"/>
              </a:defRPr>
            </a:lvl1pPr>
          </a:lstStyle>
          <a:p>
            <a:r>
              <a:rPr lang="en-US" sz="2400" dirty="0">
                <a:solidFill>
                  <a:schemeClr val="tx1"/>
                </a:solidFill>
              </a:rPr>
              <a:t>PROBLEM 03</a:t>
            </a:r>
          </a:p>
        </p:txBody>
      </p:sp>
      <p:sp>
        <p:nvSpPr>
          <p:cNvPr id="6" name="Rectangle 5"/>
          <p:cNvSpPr/>
          <p:nvPr/>
        </p:nvSpPr>
        <p:spPr>
          <a:xfrm>
            <a:off x="1975944" y="1816280"/>
            <a:ext cx="8744607" cy="3503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sz="2400" dirty="0"/>
              <a:t>From the matrices if the geometrical figures have following vertices.</a:t>
            </a:r>
          </a:p>
          <a:p>
            <a:pPr lvl="1">
              <a:lnSpc>
                <a:spcPct val="150000"/>
              </a:lnSpc>
            </a:pPr>
            <a:r>
              <a:rPr lang="en-US" sz="2400" dirty="0"/>
              <a:t>A(0,0)	B(5,2)		C(-4,2)</a:t>
            </a:r>
          </a:p>
          <a:p>
            <a:pPr lvl="1">
              <a:lnSpc>
                <a:spcPct val="150000"/>
              </a:lnSpc>
            </a:pPr>
            <a:r>
              <a:rPr lang="en-US" sz="2400" dirty="0"/>
              <a:t>A(4,8)	B(-7,4)</a:t>
            </a:r>
          </a:p>
          <a:p>
            <a:pPr lvl="1">
              <a:lnSpc>
                <a:spcPct val="150000"/>
              </a:lnSpc>
            </a:pPr>
            <a:r>
              <a:rPr lang="en-US" sz="2400" dirty="0"/>
              <a:t>A(0,0)	B(0,4)		C(4,4)</a:t>
            </a:r>
            <a:r>
              <a:rPr lang="en-US" dirty="0"/>
              <a:t>		</a:t>
            </a:r>
            <a:endParaRPr lang="en-US" sz="1600" dirty="0"/>
          </a:p>
          <a:p>
            <a:r>
              <a:rPr lang="en-US" dirty="0"/>
              <a:t> </a:t>
            </a:r>
            <a:endParaRPr lang="en-US" sz="1600" dirty="0"/>
          </a:p>
          <a:p>
            <a:r>
              <a:rPr lang="en-US" dirty="0"/>
              <a:t> </a:t>
            </a:r>
            <a:endParaRPr lang="en-US" sz="1600" dirty="0"/>
          </a:p>
          <a:p>
            <a:pPr lvl="0"/>
            <a:endParaRPr lang="en-US" sz="1600" dirty="0"/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635000" algn="l"/>
                <a:tab pos="749300" algn="l"/>
                <a:tab pos="1771650" algn="l"/>
              </a:tabLst>
            </a:pP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9222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27"/>
          <p:cNvSpPr>
            <a:spLocks noGrp="1"/>
          </p:cNvSpPr>
          <p:nvPr>
            <p:ph type="title"/>
          </p:nvPr>
        </p:nvSpPr>
        <p:spPr>
          <a:xfrm>
            <a:off x="381000" y="353169"/>
            <a:ext cx="10515600" cy="387044"/>
          </a:xfrm>
        </p:spPr>
        <p:txBody>
          <a:bodyPr/>
          <a:lstStyle/>
          <a:p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MATRIX MULTIPLICATION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3757448" y="1642860"/>
                <a:ext cx="4882056" cy="37891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e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−4</m:t>
                                    </m:r>
                                  </m:e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</m:mr>
                              </m:m>
                            </m:e>
                          </m:d>
                        </m:e>
                      </m:d>
                    </m:oMath>
                  </m:oMathPara>
                </a14:m>
                <a:endParaRPr lang="en-US" sz="2400" dirty="0"/>
              </a:p>
              <a:p>
                <a:pPr lvl="0"/>
                <a:endParaRPr lang="en-US" sz="2400" dirty="0"/>
              </a:p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e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8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−7</m:t>
                                    </m:r>
                                  </m:e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e>
                                </m:mr>
                              </m:m>
                            </m:e>
                          </m:d>
                        </m:e>
                      </m:d>
                    </m:oMath>
                  </m:oMathPara>
                </a14:m>
                <a:endParaRPr lang="en-US" sz="2400" dirty="0"/>
              </a:p>
              <a:p>
                <a:pPr lvl="0"/>
                <a:endParaRPr lang="en-US" sz="2400" dirty="0"/>
              </a:p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e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e>
                                </m:mr>
                              </m:m>
                            </m:e>
                          </m:d>
                        </m:e>
                      </m:d>
                    </m:oMath>
                  </m:oMathPara>
                </a14:m>
                <a:endParaRPr lang="en-US" sz="2400" dirty="0"/>
              </a:p>
              <a:p>
                <a:pPr marR="0" lvl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tabLst>
                    <a:tab pos="635000" algn="l"/>
                    <a:tab pos="749300" algn="l"/>
                    <a:tab pos="1771650" algn="l"/>
                  </a:tabLst>
                </a:pPr>
                <a:endParaRPr lang="en-US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7448" y="1642860"/>
                <a:ext cx="4882056" cy="378917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0307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0923" y="370195"/>
            <a:ext cx="10515600" cy="1325563"/>
          </a:xfrm>
        </p:spPr>
        <p:txBody>
          <a:bodyPr/>
          <a:lstStyle/>
          <a:p>
            <a:r>
              <a:rPr lang="en-US" sz="3200" dirty="0"/>
              <a:t>OBJECTIVES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607849" y="1695758"/>
            <a:ext cx="38203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400" b="1" dirty="0"/>
              <a:t>STUDENTS WILL BE ABLE TO:</a:t>
            </a:r>
          </a:p>
        </p:txBody>
      </p:sp>
      <p:sp>
        <p:nvSpPr>
          <p:cNvPr id="6" name="Rectangle 5"/>
          <p:cNvSpPr/>
          <p:nvPr/>
        </p:nvSpPr>
        <p:spPr>
          <a:xfrm>
            <a:off x="2065283" y="2276689"/>
            <a:ext cx="904940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Multiply matrices, Identify the type of matrices and the procedure to multiply them.</a:t>
            </a:r>
          </a:p>
        </p:txBody>
      </p:sp>
      <p:sp>
        <p:nvSpPr>
          <p:cNvPr id="7" name="Rectangle 6"/>
          <p:cNvSpPr/>
          <p:nvPr/>
        </p:nvSpPr>
        <p:spPr>
          <a:xfrm>
            <a:off x="5035662" y="2969187"/>
            <a:ext cx="25482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en-US" altLang="en-US" sz="2400" b="1" dirty="0"/>
              <a:t>KEY VOCABULARY:</a:t>
            </a:r>
          </a:p>
        </p:txBody>
      </p:sp>
      <p:sp>
        <p:nvSpPr>
          <p:cNvPr id="8" name="Rectangle 7"/>
          <p:cNvSpPr/>
          <p:nvPr/>
        </p:nvSpPr>
        <p:spPr>
          <a:xfrm>
            <a:off x="2858702" y="3544541"/>
            <a:ext cx="72860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36538" defTabSz="630238">
              <a:buFontTx/>
              <a:buChar char="•"/>
              <a:tabLst>
                <a:tab pos="346075" algn="l"/>
              </a:tabLst>
            </a:pPr>
            <a:r>
              <a:rPr lang="en-US" altLang="en-US" sz="2400" dirty="0"/>
              <a:t>Matrix Multiplication</a:t>
            </a:r>
          </a:p>
          <a:p>
            <a:pPr indent="236538" defTabSz="630238">
              <a:buFontTx/>
              <a:buChar char="•"/>
              <a:tabLst>
                <a:tab pos="346075" algn="l"/>
              </a:tabLst>
            </a:pPr>
            <a:r>
              <a:rPr lang="en-US" sz="2400" dirty="0"/>
              <a:t>Order of the Matrix</a:t>
            </a:r>
          </a:p>
          <a:p>
            <a:pPr indent="236538" defTabSz="630238">
              <a:buFontTx/>
              <a:buChar char="•"/>
              <a:tabLst>
                <a:tab pos="346075" algn="l"/>
              </a:tabLst>
            </a:pPr>
            <a:r>
              <a:rPr lang="en-US" sz="2400" dirty="0"/>
              <a:t>Types of Matrices</a:t>
            </a:r>
          </a:p>
        </p:txBody>
      </p:sp>
    </p:spTree>
    <p:extLst>
      <p:ext uri="{BB962C8B-B14F-4D97-AF65-F5344CB8AC3E}">
        <p14:creationId xmlns:p14="http://schemas.microsoft.com/office/powerpoint/2010/main" val="4187041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27"/>
          <p:cNvSpPr>
            <a:spLocks noGrp="1"/>
          </p:cNvSpPr>
          <p:nvPr>
            <p:ph type="title"/>
          </p:nvPr>
        </p:nvSpPr>
        <p:spPr>
          <a:xfrm>
            <a:off x="381000" y="353169"/>
            <a:ext cx="10515600" cy="387044"/>
          </a:xfrm>
        </p:spPr>
        <p:txBody>
          <a:bodyPr/>
          <a:lstStyle/>
          <a:p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MATRIX MULTIPLICATION</a:t>
            </a:r>
          </a:p>
        </p:txBody>
      </p:sp>
      <p:sp>
        <p:nvSpPr>
          <p:cNvPr id="29" name="Rectangle 28"/>
          <p:cNvSpPr/>
          <p:nvPr/>
        </p:nvSpPr>
        <p:spPr>
          <a:xfrm>
            <a:off x="1190296" y="2450083"/>
            <a:ext cx="110017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Two matrices A and B are confirmable for multiplication AB if </a:t>
            </a:r>
          </a:p>
          <a:p>
            <a:pPr lvl="1" algn="ctr"/>
            <a:r>
              <a:rPr lang="en-US" sz="2400" b="1" dirty="0"/>
              <a:t>No of columns of A = No of Rows of B</a:t>
            </a:r>
          </a:p>
          <a:p>
            <a:pPr lvl="1" algn="ctr"/>
            <a:r>
              <a:rPr lang="en-US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81343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27"/>
          <p:cNvSpPr>
            <a:spLocks noGrp="1"/>
          </p:cNvSpPr>
          <p:nvPr>
            <p:ph type="title"/>
          </p:nvPr>
        </p:nvSpPr>
        <p:spPr>
          <a:xfrm>
            <a:off x="381000" y="353169"/>
            <a:ext cx="10515600" cy="387044"/>
          </a:xfrm>
        </p:spPr>
        <p:txBody>
          <a:bodyPr/>
          <a:lstStyle/>
          <a:p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MATRIX MULTIPLICATION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013673" y="1056990"/>
            <a:ext cx="409892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Let we have matrices A &amp; B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/>
              <p:cNvSpPr/>
              <p:nvPr/>
            </p:nvSpPr>
            <p:spPr>
              <a:xfrm>
                <a:off x="4305515" y="2047842"/>
                <a:ext cx="3272691" cy="91422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400" dirty="0"/>
                  <a:t>A=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]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["/>
                            <m:endChr m:val="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2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</m:mr>
                            </m:m>
                          </m:e>
                        </m:d>
                      </m:e>
                    </m:d>
                  </m:oMath>
                </a14:m>
                <a:r>
                  <a:rPr lang="en-US" sz="2400" dirty="0"/>
                  <a:t> and B=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]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["/>
                            <m:endChr m:val="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2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</m:mr>
                            </m:m>
                          </m:e>
                        </m:d>
                      </m:e>
                    </m:d>
                  </m:oMath>
                </a14:m>
                <a:endParaRPr lang="en-US" sz="2400" dirty="0"/>
              </a:p>
            </p:txBody>
          </p:sp>
        </mc:Choice>
        <mc:Fallback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5515" y="2047842"/>
                <a:ext cx="3272691" cy="914225"/>
              </a:xfrm>
              <a:prstGeom prst="rect">
                <a:avLst/>
              </a:prstGeom>
              <a:blipFill>
                <a:blip r:embed="rId2"/>
                <a:stretch>
                  <a:fillRect l="-27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Rectangle 35"/>
              <p:cNvSpPr/>
              <p:nvPr/>
            </p:nvSpPr>
            <p:spPr>
              <a:xfrm>
                <a:off x="4305515" y="3298664"/>
                <a:ext cx="2560957" cy="91422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400" dirty="0"/>
                  <a:t>AB=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]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["/>
                            <m:endChr m:val="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2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</m:mr>
                            </m:m>
                          </m:e>
                        </m:d>
                      </m:e>
                    </m:d>
                    <m:d>
                      <m:dPr>
                        <m:begChr m:val=""/>
                        <m:endChr m:val="]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["/>
                            <m:endChr m:val="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2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</m:mr>
                            </m:m>
                          </m:e>
                        </m:d>
                      </m:e>
                    </m:d>
                  </m:oMath>
                </a14:m>
                <a:endParaRPr lang="en-US" sz="2400" dirty="0"/>
              </a:p>
            </p:txBody>
          </p:sp>
        </mc:Choice>
        <mc:Fallback>
          <p:sp>
            <p:nvSpPr>
              <p:cNvPr id="36" name="Rectangle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5515" y="3298664"/>
                <a:ext cx="2560957" cy="914225"/>
              </a:xfrm>
              <a:prstGeom prst="rect">
                <a:avLst/>
              </a:prstGeom>
              <a:blipFill>
                <a:blip r:embed="rId3"/>
                <a:stretch>
                  <a:fillRect l="-3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78" name="AutoShape 30"/>
          <p:cNvCxnSpPr>
            <a:cxnSpLocks noChangeShapeType="1"/>
          </p:cNvCxnSpPr>
          <p:nvPr/>
        </p:nvCxnSpPr>
        <p:spPr bwMode="auto">
          <a:xfrm>
            <a:off x="4970400" y="3564526"/>
            <a:ext cx="847127" cy="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823B0B">
                      <a:alpha val="50000"/>
                    </a:srgbClr>
                  </a:outerShdw>
                </a:effectLst>
              </a14:hiddenEffects>
            </a:ext>
          </a:extLst>
        </p:spPr>
      </p:cxnSp>
      <p:cxnSp>
        <p:nvCxnSpPr>
          <p:cNvPr id="39" name="AutoShape 30"/>
          <p:cNvCxnSpPr>
            <a:cxnSpLocks noChangeShapeType="1"/>
          </p:cNvCxnSpPr>
          <p:nvPr/>
        </p:nvCxnSpPr>
        <p:spPr bwMode="auto">
          <a:xfrm>
            <a:off x="4970400" y="3984940"/>
            <a:ext cx="847127" cy="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823B0B">
                      <a:alpha val="50000"/>
                    </a:srgbClr>
                  </a:outerShdw>
                </a:effectLst>
              </a14:hiddenEffects>
            </a:ext>
          </a:extLst>
        </p:spPr>
      </p:cxnSp>
      <p:cxnSp>
        <p:nvCxnSpPr>
          <p:cNvPr id="40" name="AutoShape 30"/>
          <p:cNvCxnSpPr>
            <a:cxnSpLocks noChangeShapeType="1"/>
          </p:cNvCxnSpPr>
          <p:nvPr/>
        </p:nvCxnSpPr>
        <p:spPr bwMode="auto">
          <a:xfrm rot="5400000">
            <a:off x="5639575" y="3838634"/>
            <a:ext cx="847127" cy="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823B0B">
                      <a:alpha val="50000"/>
                    </a:srgbClr>
                  </a:outerShdw>
                </a:effectLst>
              </a14:hiddenEffects>
            </a:ext>
          </a:extLst>
        </p:spPr>
      </p:cxnSp>
      <p:cxnSp>
        <p:nvCxnSpPr>
          <p:cNvPr id="41" name="AutoShape 30"/>
          <p:cNvCxnSpPr>
            <a:cxnSpLocks noChangeShapeType="1"/>
          </p:cNvCxnSpPr>
          <p:nvPr/>
        </p:nvCxnSpPr>
        <p:spPr bwMode="auto">
          <a:xfrm rot="5400000">
            <a:off x="6111697" y="3805084"/>
            <a:ext cx="847127" cy="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823B0B">
                      <a:alpha val="50000"/>
                    </a:srgbClr>
                  </a:outerShdw>
                </a:effectLst>
              </a14:hiddenEffects>
            </a:ext>
          </a:extLst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Rectangle 37"/>
              <p:cNvSpPr/>
              <p:nvPr/>
            </p:nvSpPr>
            <p:spPr>
              <a:xfrm>
                <a:off x="4167529" y="4689527"/>
                <a:ext cx="3410677" cy="96353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106000"/>
                  </a:lnSpc>
                  <a:spcAft>
                    <a:spcPts val="800"/>
                  </a:spcAft>
                  <a:tabLst>
                    <a:tab pos="1114425" algn="l"/>
                  </a:tabLst>
                </a:pPr>
                <a:r>
                  <a:rPr lang="en-US" sz="2400" dirty="0"/>
                  <a:t>AB=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]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["/>
                            <m:endChr m:val="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2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𝑎𝑒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𝑏𝑔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e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𝑎𝑓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𝑏h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𝑐𝑒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𝑑𝑔</m:t>
                                  </m:r>
                                </m:e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𝑐𝑓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𝑑h</m:t>
                                  </m:r>
                                </m:e>
                              </m:mr>
                            </m:m>
                          </m:e>
                        </m:d>
                      </m:e>
                    </m:d>
                  </m:oMath>
                </a14:m>
                <a:endParaRPr lang="en-US" sz="2400" dirty="0"/>
              </a:p>
            </p:txBody>
          </p:sp>
        </mc:Choice>
        <mc:Fallback>
          <p:sp>
            <p:nvSpPr>
              <p:cNvPr id="38" name="Rectangle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7529" y="4689527"/>
                <a:ext cx="3410677" cy="963534"/>
              </a:xfrm>
              <a:prstGeom prst="rect">
                <a:avLst/>
              </a:prstGeom>
              <a:blipFill>
                <a:blip r:embed="rId4"/>
                <a:stretch>
                  <a:fillRect l="-25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21078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27"/>
          <p:cNvSpPr>
            <a:spLocks noGrp="1"/>
          </p:cNvSpPr>
          <p:nvPr>
            <p:ph type="title"/>
          </p:nvPr>
        </p:nvSpPr>
        <p:spPr>
          <a:xfrm>
            <a:off x="381000" y="353169"/>
            <a:ext cx="10515600" cy="387044"/>
          </a:xfrm>
        </p:spPr>
        <p:txBody>
          <a:bodyPr/>
          <a:lstStyle/>
          <a:p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MATRIX MULTIPLICATION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831020" y="951826"/>
            <a:ext cx="4051739" cy="6528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989898"/>
                </a:solidFill>
                <a:latin typeface="Roboto" pitchFamily="2" charset="0"/>
                <a:ea typeface="Roboto" pitchFamily="2" charset="0"/>
                <a:cs typeface="+mj-cs"/>
              </a:defRPr>
            </a:lvl1pPr>
          </a:lstStyle>
          <a:p>
            <a:r>
              <a:rPr lang="en-US" sz="2800" dirty="0">
                <a:solidFill>
                  <a:schemeClr val="tx1"/>
                </a:solidFill>
              </a:rPr>
              <a:t>GENERAL PROPERTIES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2984937" y="1816280"/>
                <a:ext cx="6096000" cy="407291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800"/>
                  </a:spcAft>
                  <a:tabLst>
                    <a:tab pos="514350" algn="l"/>
                  </a:tabLst>
                </a:pPr>
                <a:r>
                  <a:rPr lang="en-US" sz="2400" dirty="0"/>
                  <a:t>In general,</a:t>
                </a:r>
              </a:p>
              <a:p>
                <a:pPr marL="342900" marR="0" lvl="0" indent="-34290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Font typeface="+mj-lt"/>
                  <a:buAutoNum type="alphaLcPeriod"/>
                  <a:tabLst>
                    <a:tab pos="514350" algn="l"/>
                  </a:tabLst>
                </a:pPr>
                <a:r>
                  <a:rPr lang="en-US" sz="2400" dirty="0"/>
                  <a:t>A.B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≠</m:t>
                    </m:r>
                  </m:oMath>
                </a14:m>
                <a:r>
                  <a:rPr lang="en-US" sz="2400" dirty="0"/>
                  <a:t>B.A  (not commutative)</a:t>
                </a:r>
              </a:p>
              <a:p>
                <a:pPr marL="342900" marR="0" lvl="0" indent="-34290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Font typeface="+mj-lt"/>
                  <a:buAutoNum type="alphaLcPeriod"/>
                  <a:tabLst>
                    <a:tab pos="514350" algn="l"/>
                  </a:tabLst>
                </a:pPr>
                <a:r>
                  <a:rPr lang="en-US" sz="2400" dirty="0"/>
                  <a:t>A(BC) = AB(C) (Associative)</a:t>
                </a:r>
              </a:p>
              <a:p>
                <a:pPr marL="342900" marR="0" lvl="0" indent="-34290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Font typeface="+mj-lt"/>
                  <a:buAutoNum type="alphaLcPeriod"/>
                  <a:tabLst>
                    <a:tab pos="514350" algn="l"/>
                  </a:tabLst>
                </a:pPr>
                <a:r>
                  <a:rPr lang="en-US" sz="2400" dirty="0"/>
                  <a:t>A.0= 0 (0 being zero matrix)</a:t>
                </a:r>
              </a:p>
              <a:p>
                <a:pPr marL="342900" marR="0" lvl="0" indent="-34290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Font typeface="+mj-lt"/>
                  <a:buAutoNum type="alphaLcPeriod"/>
                  <a:tabLst>
                    <a:tab pos="514350" algn="l"/>
                  </a:tabLst>
                </a:pPr>
                <a:r>
                  <a:rPr lang="en-US" sz="2400" dirty="0"/>
                  <a:t>A.I = I.A = A (I being identity matrix)</a:t>
                </a:r>
              </a:p>
              <a:p>
                <a:pPr marL="342900" marR="0" lvl="0" indent="-34290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Font typeface="+mj-lt"/>
                  <a:buAutoNum type="alphaLcPeriod"/>
                  <a:tabLst>
                    <a:tab pos="514350" algn="l"/>
                  </a:tabLst>
                </a:pPr>
                <a:r>
                  <a:rPr lang="en-US" sz="2400" dirty="0"/>
                  <a:t>(A+B)C= AC+BC</a:t>
                </a:r>
              </a:p>
              <a:p>
                <a:pPr marL="342900" marR="0" lvl="0" indent="-342900">
                  <a:lnSpc>
                    <a:spcPct val="150000"/>
                  </a:lnSpc>
                  <a:spcBef>
                    <a:spcPts val="0"/>
                  </a:spcBef>
                  <a:spcAft>
                    <a:spcPts val="800"/>
                  </a:spcAft>
                  <a:buFont typeface="+mj-lt"/>
                  <a:buAutoNum type="alphaLcPeriod"/>
                  <a:tabLst>
                    <a:tab pos="514350" algn="l"/>
                  </a:tabLst>
                </a:pPr>
                <a:r>
                  <a:rPr lang="en-US" sz="2400" dirty="0"/>
                  <a:t>A(B+C)= AB+AC</a:t>
                </a: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4937" y="1816280"/>
                <a:ext cx="6096000" cy="4072910"/>
              </a:xfrm>
              <a:prstGeom prst="rect">
                <a:avLst/>
              </a:prstGeom>
              <a:blipFill rotWithShape="0">
                <a:blip r:embed="rId2"/>
                <a:stretch>
                  <a:fillRect l="-1600" b="-10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92169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27"/>
          <p:cNvSpPr>
            <a:spLocks noGrp="1"/>
          </p:cNvSpPr>
          <p:nvPr>
            <p:ph type="title"/>
          </p:nvPr>
        </p:nvSpPr>
        <p:spPr>
          <a:xfrm>
            <a:off x="381000" y="353169"/>
            <a:ext cx="10515600" cy="387044"/>
          </a:xfrm>
        </p:spPr>
        <p:txBody>
          <a:bodyPr/>
          <a:lstStyle/>
          <a:p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MATRIX MULTIPLICATION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840013" y="951826"/>
            <a:ext cx="2222939" cy="6528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989898"/>
                </a:solidFill>
                <a:latin typeface="Roboto" pitchFamily="2" charset="0"/>
                <a:ea typeface="Roboto" pitchFamily="2" charset="0"/>
                <a:cs typeface="+mj-cs"/>
              </a:defRPr>
            </a:lvl1pPr>
          </a:lstStyle>
          <a:p>
            <a:r>
              <a:rPr lang="en-US" sz="2400" dirty="0">
                <a:solidFill>
                  <a:schemeClr val="tx1"/>
                </a:solidFill>
              </a:rPr>
              <a:t>PROBLEM 01</a:t>
            </a:r>
          </a:p>
        </p:txBody>
      </p:sp>
      <p:sp>
        <p:nvSpPr>
          <p:cNvPr id="2" name="Rectangle 1"/>
          <p:cNvSpPr/>
          <p:nvPr/>
        </p:nvSpPr>
        <p:spPr>
          <a:xfrm>
            <a:off x="2333297" y="1816280"/>
            <a:ext cx="676866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/>
              <a:t>If order of a matrix A is 3×2 and order of matrix B is 2×4 then order of AB will be:</a:t>
            </a:r>
          </a:p>
          <a:p>
            <a:r>
              <a:rPr lang="en-US" sz="2400" b="1" dirty="0"/>
              <a:t> </a:t>
            </a:r>
            <a:endParaRPr lang="en-US" sz="2400" dirty="0"/>
          </a:p>
          <a:p>
            <a:pPr marL="457200" lvl="0" indent="-457200">
              <a:buFont typeface="+mj-lt"/>
              <a:buAutoNum type="alphaLcPeriod"/>
            </a:pPr>
            <a:r>
              <a:rPr lang="en-US" sz="2400" dirty="0"/>
              <a:t>2×2</a:t>
            </a:r>
            <a:r>
              <a:rPr lang="en-US" sz="2400" b="1" dirty="0"/>
              <a:t> </a:t>
            </a:r>
            <a:endParaRPr lang="en-US" sz="2400" dirty="0"/>
          </a:p>
          <a:p>
            <a:pPr marL="457200" lvl="0" indent="-457200">
              <a:buFont typeface="+mj-lt"/>
              <a:buAutoNum type="alphaLcPeriod"/>
            </a:pPr>
            <a:r>
              <a:rPr lang="en-US" sz="2400" dirty="0"/>
              <a:t>3×2</a:t>
            </a:r>
            <a:r>
              <a:rPr lang="en-US" sz="2400" b="1" dirty="0"/>
              <a:t> </a:t>
            </a:r>
            <a:endParaRPr lang="en-US" sz="2400" dirty="0"/>
          </a:p>
          <a:p>
            <a:pPr marL="457200" lvl="0" indent="-457200">
              <a:buFont typeface="+mj-lt"/>
              <a:buAutoNum type="alphaLcPeriod"/>
            </a:pPr>
            <a:r>
              <a:rPr lang="en-US" sz="2400" dirty="0"/>
              <a:t>3×4</a:t>
            </a:r>
          </a:p>
          <a:p>
            <a:pPr marL="457200" lvl="0" indent="-457200">
              <a:buFont typeface="+mj-lt"/>
              <a:buAutoNum type="alphaLcPeriod"/>
            </a:pPr>
            <a:r>
              <a:rPr lang="en-US" sz="2400" dirty="0"/>
              <a:t>4×3</a:t>
            </a:r>
            <a:r>
              <a:rPr lang="en-US" sz="2400" b="1" dirty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7450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27"/>
          <p:cNvSpPr>
            <a:spLocks noGrp="1"/>
          </p:cNvSpPr>
          <p:nvPr>
            <p:ph type="title"/>
          </p:nvPr>
        </p:nvSpPr>
        <p:spPr>
          <a:xfrm>
            <a:off x="381000" y="353169"/>
            <a:ext cx="10515600" cy="387044"/>
          </a:xfrm>
        </p:spPr>
        <p:txBody>
          <a:bodyPr/>
          <a:lstStyle/>
          <a:p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MATRIX MULTIPLICATION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840013" y="951826"/>
            <a:ext cx="2222939" cy="6528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989898"/>
                </a:solidFill>
                <a:latin typeface="Roboto" pitchFamily="2" charset="0"/>
                <a:ea typeface="Roboto" pitchFamily="2" charset="0"/>
                <a:cs typeface="+mj-cs"/>
              </a:defRPr>
            </a:lvl1pPr>
          </a:lstStyle>
          <a:p>
            <a:r>
              <a:rPr lang="en-US" sz="2400" dirty="0">
                <a:solidFill>
                  <a:schemeClr val="tx1"/>
                </a:solidFill>
              </a:rPr>
              <a:t>PROBLEM 02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975944" y="1816280"/>
                <a:ext cx="8744607" cy="23294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R="0" lvl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tabLst>
                    <a:tab pos="635000" algn="l"/>
                    <a:tab pos="749300" algn="l"/>
                    <a:tab pos="1771650" algn="l"/>
                  </a:tabLst>
                </a:pPr>
                <a:r>
                  <a:rPr lang="en-US" sz="2400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Given A=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]"/>
                            <m:ctrlP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a:rPr lang="en-US" sz="2400" b="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−1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US" sz="2400" b="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e>
                              </m:mr>
                            </m:m>
                          </m:e>
                        </m:d>
                      </m:e>
                    </m:d>
                  </m:oMath>
                </a14:m>
                <a:r>
                  <a:rPr lang="en-US" sz="2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B=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]"/>
                            <m:ctrlP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2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a:rPr lang="en-US" sz="2400" b="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e>
                                <m:e>
                                  <m:r>
                                    <a:rPr lang="en-US" sz="2400" b="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0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US" sz="2400" b="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e>
                                <m:e>
                                  <m:r>
                                    <a:rPr lang="en-US" sz="2400" b="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4</m:t>
                                  </m:r>
                                </m:e>
                              </m:mr>
                            </m:m>
                          </m:e>
                        </m:d>
                      </m:e>
                    </m:d>
                  </m:oMath>
                </a14:m>
                <a:r>
                  <a:rPr lang="en-US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and C=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en-US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]"/>
                            <m:ctrlP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2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a:rPr lang="en-US" sz="2400" b="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e>
                                <m:e>
                                  <m:r>
                                    <a:rPr lang="en-US" sz="2400" b="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3</m:t>
                                  </m:r>
                                </m:e>
                              </m:mr>
                            </m:m>
                          </m:e>
                        </m:d>
                      </m:e>
                    </m:d>
                  </m:oMath>
                </a14:m>
                <a:r>
                  <a:rPr lang="en-US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find the following if exists:</a:t>
                </a:r>
                <a:endParaRPr lang="en-US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84163" marR="0" lvl="1" indent="-284163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Font typeface="+mj-lt"/>
                  <a:buAutoNum type="alphaLcPeriod"/>
                  <a:tabLst>
                    <a:tab pos="393700" algn="l"/>
                    <a:tab pos="635000" algn="l"/>
                    <a:tab pos="1771650" algn="l"/>
                  </a:tabLst>
                </a:pPr>
                <a:r>
                  <a:rPr lang="en-US" sz="2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AB</a:t>
                </a:r>
                <a:endParaRPr lang="en-US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84163" marR="0" lvl="1" indent="-284163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Font typeface="+mj-lt"/>
                  <a:buAutoNum type="alphaLcPeriod"/>
                  <a:tabLst>
                    <a:tab pos="393700" algn="l"/>
                    <a:tab pos="635000" algn="l"/>
                    <a:tab pos="1771650" algn="l"/>
                  </a:tabLst>
                </a:pPr>
                <a:r>
                  <a:rPr lang="en-US" sz="2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BA</a:t>
                </a:r>
                <a:endParaRPr lang="en-US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84163" marR="0" lvl="1" indent="-284163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Font typeface="+mj-lt"/>
                  <a:buAutoNum type="alphaLcPeriod"/>
                  <a:tabLst>
                    <a:tab pos="393700" algn="l"/>
                    <a:tab pos="635000" algn="l"/>
                    <a:tab pos="1771650" algn="l"/>
                  </a:tabLst>
                </a:pPr>
                <a:r>
                  <a:rPr lang="en-US" sz="2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CA</a:t>
                </a:r>
                <a:endParaRPr lang="en-US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84163" marR="0" lvl="1" indent="-284163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Font typeface="+mj-lt"/>
                  <a:buAutoNum type="alphaLcPeriod"/>
                  <a:tabLst>
                    <a:tab pos="393700" algn="l"/>
                    <a:tab pos="635000" algn="l"/>
                    <a:tab pos="1771650" algn="l"/>
                  </a:tabLst>
                </a:pPr>
                <a:r>
                  <a:rPr lang="en-US" sz="2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BC</a:t>
                </a:r>
                <a:endParaRPr lang="en-US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5944" y="1816280"/>
                <a:ext cx="8744607" cy="2329420"/>
              </a:xfrm>
              <a:prstGeom prst="rect">
                <a:avLst/>
              </a:prstGeom>
              <a:blipFill rotWithShape="0">
                <a:blip r:embed="rId2"/>
                <a:stretch>
                  <a:fillRect l="-1045" b="-39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99644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27"/>
          <p:cNvSpPr>
            <a:spLocks noGrp="1"/>
          </p:cNvSpPr>
          <p:nvPr>
            <p:ph type="title"/>
          </p:nvPr>
        </p:nvSpPr>
        <p:spPr>
          <a:xfrm>
            <a:off x="381000" y="353169"/>
            <a:ext cx="10515600" cy="387044"/>
          </a:xfrm>
        </p:spPr>
        <p:txBody>
          <a:bodyPr/>
          <a:lstStyle/>
          <a:p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MATRIX MULTIPLICATION</a:t>
            </a:r>
          </a:p>
        </p:txBody>
      </p:sp>
      <p:sp>
        <p:nvSpPr>
          <p:cNvPr id="5" name="AutoShape 4"/>
          <p:cNvSpPr>
            <a:spLocks/>
          </p:cNvSpPr>
          <p:nvPr/>
        </p:nvSpPr>
        <p:spPr bwMode="auto">
          <a:xfrm rot="5400000">
            <a:off x="5509411" y="2892331"/>
            <a:ext cx="236280" cy="1231188"/>
          </a:xfrm>
          <a:prstGeom prst="rightBracket">
            <a:avLst>
              <a:gd name="adj" fmla="val 46429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104291" y="2211948"/>
            <a:ext cx="6096000" cy="1277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tabLst>
                <a:tab pos="635000" algn="l"/>
                <a:tab pos="749300" algn="l"/>
                <a:tab pos="1771650" algn="l"/>
              </a:tabLst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 (a) Order is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tabLst>
                <a:tab pos="635000" algn="l"/>
                <a:tab pos="749300" algn="l"/>
                <a:tab pos="1771650" algn="l"/>
              </a:tabLst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	A		 B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635000" algn="l"/>
                <a:tab pos="749300" algn="l"/>
                <a:tab pos="1771650" algn="l"/>
              </a:tabLst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	2×1	2×2</a:t>
            </a: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55664" y="4178703"/>
            <a:ext cx="1465466" cy="4680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tabLst>
                <a:tab pos="635000" algn="l"/>
                <a:tab pos="749300" algn="l"/>
                <a:tab pos="1771650" algn="l"/>
              </a:tabLst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Not equal 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251277" y="4667635"/>
            <a:ext cx="2752548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tabLst>
                <a:tab pos="635000" algn="l"/>
                <a:tab pos="749300" algn="l"/>
                <a:tab pos="1771650" algn="l"/>
              </a:tabLst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So AB doesn’t exists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130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27"/>
          <p:cNvSpPr>
            <a:spLocks noGrp="1"/>
          </p:cNvSpPr>
          <p:nvPr>
            <p:ph type="title"/>
          </p:nvPr>
        </p:nvSpPr>
        <p:spPr>
          <a:xfrm>
            <a:off x="381000" y="353169"/>
            <a:ext cx="10515600" cy="387044"/>
          </a:xfrm>
        </p:spPr>
        <p:txBody>
          <a:bodyPr/>
          <a:lstStyle/>
          <a:p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MATRIX MULTIPLICATION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3048000" y="1670698"/>
                <a:ext cx="6096000" cy="465807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07000"/>
                  </a:lnSpc>
                  <a:tabLst>
                    <a:tab pos="635000" algn="l"/>
                    <a:tab pos="749300" algn="l"/>
                    <a:tab pos="1771650" algn="l"/>
                  </a:tabLst>
                </a:pPr>
                <a:r>
                  <a:rPr lang="en-US" sz="2400" dirty="0"/>
                  <a:t>For (b) Order is</a:t>
                </a:r>
              </a:p>
              <a:p>
                <a:pPr>
                  <a:lnSpc>
                    <a:spcPct val="107000"/>
                  </a:lnSpc>
                  <a:tabLst>
                    <a:tab pos="635000" algn="l"/>
                    <a:tab pos="749300" algn="l"/>
                    <a:tab pos="1771650" algn="l"/>
                  </a:tabLst>
                </a:pPr>
                <a:r>
                  <a:rPr lang="en-US" sz="2400" dirty="0"/>
                  <a:t>	B		 A</a:t>
                </a:r>
              </a:p>
              <a:p>
                <a:pPr marL="228600" marR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tabLst>
                    <a:tab pos="635000" algn="l"/>
                    <a:tab pos="749300" algn="l"/>
                    <a:tab pos="1771650" algn="l"/>
                  </a:tabLst>
                </a:pPr>
                <a:r>
                  <a:rPr lang="en-US" sz="2400" dirty="0"/>
                  <a:t>	2×2	2×1 </a:t>
                </a:r>
              </a:p>
              <a:p>
                <a:pPr>
                  <a:lnSpc>
                    <a:spcPct val="107000"/>
                  </a:lnSpc>
                  <a:tabLst>
                    <a:tab pos="635000" algn="l"/>
                    <a:tab pos="749300" algn="l"/>
                    <a:tab pos="1771650" algn="l"/>
                  </a:tabLst>
                </a:pPr>
                <a:r>
                  <a:rPr lang="en-US" sz="2400" dirty="0"/>
                  <a:t> </a:t>
                </a:r>
              </a:p>
              <a:p>
                <a:pPr>
                  <a:lnSpc>
                    <a:spcPct val="107000"/>
                  </a:lnSpc>
                  <a:tabLst>
                    <a:tab pos="635000" algn="l"/>
                    <a:tab pos="749300" algn="l"/>
                    <a:tab pos="1771650" algn="l"/>
                  </a:tabLst>
                </a:pPr>
                <a:r>
                  <a:rPr lang="en-US" sz="2400" dirty="0"/>
                  <a:t>Equal, BA exists and has order 2×1</a:t>
                </a:r>
              </a:p>
              <a:p>
                <a:pPr algn="ctr">
                  <a:lnSpc>
                    <a:spcPct val="107000"/>
                  </a:lnSpc>
                  <a:tabLst>
                    <a:tab pos="635000" algn="l"/>
                    <a:tab pos="749300" algn="l"/>
                    <a:tab pos="1771650" algn="l"/>
                  </a:tabLst>
                </a:pPr>
                <a:r>
                  <a:rPr lang="en-US" sz="2400" dirty="0"/>
                  <a:t> </a:t>
                </a:r>
              </a:p>
              <a:p>
                <a:pPr algn="ctr">
                  <a:lnSpc>
                    <a:spcPct val="107000"/>
                  </a:lnSpc>
                  <a:tabLst>
                    <a:tab pos="635000" algn="l"/>
                    <a:tab pos="749300" algn="l"/>
                    <a:tab pos="1771650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e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e>
                                </m:mr>
                              </m:m>
                            </m:e>
                          </m:d>
                        </m:e>
                      </m:d>
                      <m:d>
                        <m:dPr>
                          <m:begChr m:val="["/>
                          <m:endChr m:val="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</m:mr>
                              </m:m>
                            </m:e>
                          </m:d>
                        </m:e>
                      </m:d>
                    </m:oMath>
                  </m:oMathPara>
                </a14:m>
                <a:endParaRPr lang="en-US" sz="2400" dirty="0"/>
              </a:p>
              <a:p>
                <a:pPr algn="ctr">
                  <a:lnSpc>
                    <a:spcPct val="107000"/>
                  </a:lnSpc>
                  <a:tabLst>
                    <a:tab pos="635000" algn="l"/>
                    <a:tab pos="749300" algn="l"/>
                    <a:tab pos="1771650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]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["/>
                              <m:endChr m:val="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1×−1</m:t>
                                    </m:r>
                                  </m:e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0×2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2×−1</m:t>
                                    </m:r>
                                  </m:e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4×2</m:t>
                                    </m:r>
                                  </m:e>
                                </m:mr>
                              </m:m>
                            </m:e>
                          </m:d>
                        </m:e>
                      </m:d>
                    </m:oMath>
                  </m:oMathPara>
                </a14:m>
                <a:endParaRPr lang="en-US" sz="2400" dirty="0"/>
              </a:p>
              <a:p>
                <a:pPr algn="ctr">
                  <a:lnSpc>
                    <a:spcPct val="107000"/>
                  </a:lnSpc>
                  <a:tabLst>
                    <a:tab pos="635000" algn="l"/>
                    <a:tab pos="749300" algn="l"/>
                    <a:tab pos="1771650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e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−2</m:t>
                                    </m:r>
                                  </m:e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8</m:t>
                                    </m:r>
                                  </m:e>
                                </m:mr>
                              </m:m>
                            </m:e>
                          </m:d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0" y="1670698"/>
                <a:ext cx="6096000" cy="4658070"/>
              </a:xfrm>
              <a:prstGeom prst="rect">
                <a:avLst/>
              </a:prstGeom>
              <a:blipFill rotWithShape="0">
                <a:blip r:embed="rId2"/>
                <a:stretch>
                  <a:fillRect l="-1500" t="-9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AutoShape 4"/>
          <p:cNvSpPr>
            <a:spLocks/>
          </p:cNvSpPr>
          <p:nvPr/>
        </p:nvSpPr>
        <p:spPr bwMode="auto">
          <a:xfrm rot="5400000">
            <a:off x="4453757" y="2167761"/>
            <a:ext cx="204953" cy="1545021"/>
          </a:xfrm>
          <a:prstGeom prst="rightBracket">
            <a:avLst>
              <a:gd name="adj" fmla="val 46429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805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</TotalTime>
  <Words>224</Words>
  <Application>Microsoft Office PowerPoint</Application>
  <PresentationFormat>Widescreen</PresentationFormat>
  <Paragraphs>89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Aharoni</vt:lpstr>
      <vt:lpstr>Arial</vt:lpstr>
      <vt:lpstr>Calibri</vt:lpstr>
      <vt:lpstr>Calibri Light</vt:lpstr>
      <vt:lpstr>Cambria Math</vt:lpstr>
      <vt:lpstr>Roboto</vt:lpstr>
      <vt:lpstr>Times New Roman</vt:lpstr>
      <vt:lpstr>Wingdings</vt:lpstr>
      <vt:lpstr>Office Theme</vt:lpstr>
      <vt:lpstr>PowerPoint Presentation</vt:lpstr>
      <vt:lpstr>OBJECTIVES</vt:lpstr>
      <vt:lpstr>MATRIX MULTIPLICATION</vt:lpstr>
      <vt:lpstr>MATRIX MULTIPLICATION</vt:lpstr>
      <vt:lpstr>MATRIX MULTIPLICATION</vt:lpstr>
      <vt:lpstr>MATRIX MULTIPLICATION</vt:lpstr>
      <vt:lpstr>MATRIX MULTIPLICATION</vt:lpstr>
      <vt:lpstr>MATRIX MULTIPLICATION</vt:lpstr>
      <vt:lpstr>MATRIX MULTIPLICATION</vt:lpstr>
      <vt:lpstr>MATRIX MULTIPLICATION</vt:lpstr>
      <vt:lpstr>MATRIX MULTIPLICATION</vt:lpstr>
      <vt:lpstr>MATRIX MULTIPLICATION</vt:lpstr>
      <vt:lpstr>MATRIX MULTIPLICATION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Athar Haleem</dc:creator>
  <cp:lastModifiedBy>Jeff Twiddy</cp:lastModifiedBy>
  <cp:revision>181</cp:revision>
  <dcterms:created xsi:type="dcterms:W3CDTF">2016-08-03T11:17:05Z</dcterms:created>
  <dcterms:modified xsi:type="dcterms:W3CDTF">2016-09-27T16:25:34Z</dcterms:modified>
</cp:coreProperties>
</file>