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68" r:id="rId4"/>
    <p:sldId id="269" r:id="rId5"/>
    <p:sldId id="270" r:id="rId6"/>
    <p:sldId id="277" r:id="rId7"/>
    <p:sldId id="275" r:id="rId8"/>
    <p:sldId id="278" r:id="rId9"/>
    <p:sldId id="271" r:id="rId10"/>
    <p:sldId id="272" r:id="rId11"/>
    <p:sldId id="274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4" autoAdjust="0"/>
    <p:restoredTop sz="86444" autoAdjust="0"/>
  </p:normalViewPr>
  <p:slideViewPr>
    <p:cSldViewPr>
      <p:cViewPr varScale="1">
        <p:scale>
          <a:sx n="83" d="100"/>
          <a:sy n="83" d="100"/>
        </p:scale>
        <p:origin x="384" y="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04" y="663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47F8DE-B781-45A0-8DC0-3650515EB5E7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77E733-0216-42BD-A47D-4CFCDC6BDB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9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7E733-0216-42BD-A47D-4CFCDC6BDB8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30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7E733-0216-42BD-A47D-4CFCDC6BDB8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377B-3F6D-45C2-9661-93DEAA11A4E4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76A8-E90E-4677-B3DF-8CFE0B74B4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54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377B-3F6D-45C2-9661-93DEAA11A4E4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76A8-E90E-4677-B3DF-8CFE0B74B4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976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377B-3F6D-45C2-9661-93DEAA11A4E4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76A8-E90E-4677-B3DF-8CFE0B74B4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829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377B-3F6D-45C2-9661-93DEAA11A4E4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76A8-E90E-4677-B3DF-8CFE0B74B4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104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377B-3F6D-45C2-9661-93DEAA11A4E4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76A8-E90E-4677-B3DF-8CFE0B74B4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927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377B-3F6D-45C2-9661-93DEAA11A4E4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76A8-E90E-4677-B3DF-8CFE0B74B4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69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377B-3F6D-45C2-9661-93DEAA11A4E4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76A8-E90E-4677-B3DF-8CFE0B74B4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827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377B-3F6D-45C2-9661-93DEAA11A4E4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76A8-E90E-4677-B3DF-8CFE0B74B4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953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377B-3F6D-45C2-9661-93DEAA11A4E4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76A8-E90E-4677-B3DF-8CFE0B74B4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81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377B-3F6D-45C2-9661-93DEAA11A4E4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76A8-E90E-4677-B3DF-8CFE0B74B4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87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377B-3F6D-45C2-9661-93DEAA11A4E4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76A8-E90E-4677-B3DF-8CFE0B74B4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32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5377B-3F6D-45C2-9661-93DEAA11A4E4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F76A8-E90E-4677-B3DF-8CFE0B74B4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20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Transformations of Parabolas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5 Lesson3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" y="633259"/>
            <a:ext cx="8172450" cy="96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20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-87217" y="-19050"/>
            <a:ext cx="5421217" cy="453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en-US" sz="2800" b="1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826518"/>
            <a:ext cx="2413982" cy="2849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0600" y="590550"/>
            <a:ext cx="518052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For the following function: y= x²-3x-0.25</a:t>
            </a:r>
          </a:p>
          <a:p>
            <a:r>
              <a:rPr lang="fr-FR" sz="2400" dirty="0"/>
              <a:t>Write the standard form in vertex form.</a:t>
            </a:r>
          </a:p>
          <a:p>
            <a:r>
              <a:rPr lang="fr-FR" sz="2400" dirty="0" err="1"/>
              <a:t>Then</a:t>
            </a:r>
            <a:r>
              <a:rPr lang="fr-FR" sz="2400" dirty="0"/>
              <a:t> </a:t>
            </a:r>
            <a:r>
              <a:rPr lang="fr-FR" sz="2400" dirty="0" err="1"/>
              <a:t>Find</a:t>
            </a:r>
            <a:r>
              <a:rPr lang="fr-FR" sz="2400" dirty="0"/>
              <a:t> the vertex, axis of symmetry, </a:t>
            </a:r>
          </a:p>
          <a:p>
            <a:r>
              <a:rPr lang="fr-FR" sz="2400" dirty="0"/>
              <a:t>y-</a:t>
            </a:r>
            <a:r>
              <a:rPr lang="fr-FR" sz="2400" dirty="0" err="1"/>
              <a:t>intercept</a:t>
            </a:r>
            <a:r>
              <a:rPr lang="fr-FR" sz="2400" dirty="0"/>
              <a:t>, x-</a:t>
            </a:r>
            <a:r>
              <a:rPr lang="fr-FR" sz="2400" dirty="0" err="1"/>
              <a:t>intercepts</a:t>
            </a:r>
            <a:r>
              <a:rPr lang="fr-FR" sz="2400" dirty="0"/>
              <a:t>.</a:t>
            </a:r>
          </a:p>
          <a:p>
            <a:endParaRPr lang="fr-FR" sz="2400" dirty="0"/>
          </a:p>
          <a:p>
            <a:r>
              <a:rPr lang="fr-FR" sz="2400" dirty="0"/>
              <a:t>a) vertex form:----</a:t>
            </a:r>
          </a:p>
          <a:p>
            <a:pPr marL="342900" indent="-342900"/>
            <a:r>
              <a:rPr lang="fr-FR" sz="2400" dirty="0"/>
              <a:t>b)  vertex: ---</a:t>
            </a:r>
          </a:p>
          <a:p>
            <a:pPr marL="342900" indent="-342900"/>
            <a:r>
              <a:rPr lang="fr-FR" sz="2400" dirty="0"/>
              <a:t>c) Axis of symmetry: -----</a:t>
            </a:r>
          </a:p>
          <a:p>
            <a:pPr marL="342900" indent="-342900"/>
            <a:r>
              <a:rPr lang="fr-FR" sz="2400" dirty="0"/>
              <a:t>d) Y-</a:t>
            </a:r>
            <a:r>
              <a:rPr lang="fr-FR" sz="2400" dirty="0" err="1"/>
              <a:t>intercept</a:t>
            </a:r>
            <a:r>
              <a:rPr lang="fr-FR" sz="2400" dirty="0"/>
              <a:t>: ----</a:t>
            </a:r>
          </a:p>
          <a:p>
            <a:pPr marL="342900" indent="-342900"/>
            <a:r>
              <a:rPr lang="fr-FR" sz="2400" dirty="0"/>
              <a:t>e) X-</a:t>
            </a:r>
            <a:r>
              <a:rPr lang="fr-FR" sz="2400" dirty="0" err="1"/>
              <a:t>intercepts</a:t>
            </a:r>
            <a:r>
              <a:rPr lang="fr-FR" sz="2400" dirty="0"/>
              <a:t>: ----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76200" y="-19050"/>
            <a:ext cx="5257800" cy="45352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/>
              <a:t>Transformations of Parabolas </a:t>
            </a:r>
            <a:endParaRPr lang="en-US" altLang="en-US" sz="28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267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3656" y="490602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Problem: 3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826518"/>
            <a:ext cx="2413982" cy="2849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135255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2876550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219200" y="1008391"/>
            <a:ext cx="5105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Write each function in vertex form:</a:t>
            </a:r>
          </a:p>
          <a:p>
            <a:pPr marL="342900" indent="-342900">
              <a:buAutoNum type="arabicPeriod"/>
            </a:pPr>
            <a:r>
              <a:rPr lang="fr-FR" sz="2400" dirty="0"/>
              <a:t>y= -2x²-4x.</a:t>
            </a:r>
          </a:p>
          <a:p>
            <a:pPr marL="342900" indent="-342900">
              <a:buAutoNum type="arabicPeriod"/>
            </a:pPr>
            <a:r>
              <a:rPr lang="fr-FR" sz="2400" dirty="0"/>
              <a:t>Y=-2 x²-4x-7</a:t>
            </a:r>
          </a:p>
          <a:p>
            <a:pPr marL="342900" indent="-342900">
              <a:buAutoNum type="arabicPeriod"/>
            </a:pPr>
            <a:r>
              <a:rPr lang="fr-FR" sz="2400" dirty="0"/>
              <a:t>Y= -4x²-2x-8</a:t>
            </a:r>
          </a:p>
          <a:p>
            <a:pPr marL="342900" indent="-342900">
              <a:buAutoNum type="arabicPeriod"/>
            </a:pPr>
            <a:endParaRPr lang="fr-FR" sz="2400" dirty="0"/>
          </a:p>
          <a:p>
            <a:pPr marL="342900" indent="-342900">
              <a:buAutoNum type="arabicPeriod"/>
            </a:pPr>
            <a:endParaRPr lang="fr-FR" sz="2400" dirty="0"/>
          </a:p>
          <a:p>
            <a:pPr marL="342900" indent="-342900"/>
            <a:r>
              <a:rPr lang="fr-FR" sz="2400" dirty="0"/>
              <a:t>1. y= -2(x+1)²+2</a:t>
            </a:r>
          </a:p>
          <a:p>
            <a:pPr marL="342900" indent="-342900"/>
            <a:r>
              <a:rPr lang="fr-FR" sz="2400" dirty="0"/>
              <a:t>2. y= -2(x+1)²-5</a:t>
            </a:r>
          </a:p>
          <a:p>
            <a:pPr marL="342900" indent="-342900"/>
            <a:r>
              <a:rPr lang="fr-FR" sz="2400" dirty="0"/>
              <a:t>3. y= -4(x+0.25)²-7.75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76200" y="-19050"/>
            <a:ext cx="5257800" cy="45352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/>
              <a:t>Transformations of Parabolas </a:t>
            </a:r>
            <a:endParaRPr lang="en-US" altLang="en-US" sz="28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682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-19050"/>
            <a:ext cx="5257800" cy="453528"/>
          </a:xfrm>
        </p:spPr>
        <p:txBody>
          <a:bodyPr anchor="ctr">
            <a:noAutofit/>
          </a:bodyPr>
          <a:lstStyle/>
          <a:p>
            <a:pPr algn="l"/>
            <a:r>
              <a:rPr lang="en-US" sz="2800" b="1" dirty="0"/>
              <a:t>Transformations of Parabolas </a:t>
            </a:r>
            <a:endParaRPr lang="en-US" altLang="en-US" sz="2800" b="1" dirty="0">
              <a:latin typeface="Cambria" panose="02040503050406030204" pitchFamily="18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895350"/>
            <a:ext cx="8447315" cy="3886200"/>
          </a:xfrm>
        </p:spPr>
        <p:txBody>
          <a:bodyPr>
            <a:normAutofit/>
          </a:bodyPr>
          <a:lstStyle/>
          <a:p>
            <a:pPr marL="457200" indent="-457200" algn="l"/>
            <a:r>
              <a:rPr lang="en-US" altLang="en-US" sz="3000" b="1" dirty="0"/>
              <a:t>			Students will be able to:</a:t>
            </a:r>
          </a:p>
          <a:p>
            <a:pPr algn="l"/>
            <a:r>
              <a:rPr lang="en-US" altLang="en-US" sz="2700" dirty="0">
                <a:solidFill>
                  <a:schemeClr val="tx1"/>
                </a:solidFill>
              </a:rPr>
              <a:t>Graph quadratic functions (Parabolas) in vertex form</a:t>
            </a:r>
          </a:p>
          <a:p>
            <a:pPr algn="l"/>
            <a:r>
              <a:rPr lang="en-US" altLang="en-US" sz="2700" dirty="0">
                <a:solidFill>
                  <a:schemeClr val="tx1"/>
                </a:solidFill>
              </a:rPr>
              <a:t>Know the properties of parabolas in vertex form</a:t>
            </a:r>
          </a:p>
          <a:p>
            <a:pPr algn="l"/>
            <a:r>
              <a:rPr lang="en-US" altLang="en-US" sz="3000" b="1" dirty="0"/>
              <a:t>			Key Vocabulary</a:t>
            </a:r>
            <a:br>
              <a:rPr lang="en-US" altLang="en-US" sz="3000" b="1" dirty="0"/>
            </a:br>
            <a:endParaRPr lang="en-US" altLang="en-US" sz="3000" b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en-US" sz="2400" b="1" dirty="0">
                <a:solidFill>
                  <a:schemeClr val="tx1"/>
                </a:solidFill>
              </a:rPr>
              <a:t>Vertex form</a:t>
            </a:r>
            <a:br>
              <a:rPr lang="en-US" altLang="en-US" sz="3000" b="1" dirty="0"/>
            </a:br>
            <a:endParaRPr lang="en-US" altLang="en-US" sz="21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826518"/>
            <a:ext cx="2413982" cy="28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940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826518"/>
            <a:ext cx="2413982" cy="2849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819150"/>
            <a:ext cx="75438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What</a:t>
            </a:r>
            <a:r>
              <a:rPr lang="fr-FR" sz="2400" dirty="0"/>
              <a:t> </a:t>
            </a:r>
            <a:r>
              <a:rPr lang="en-US" sz="2400" dirty="0"/>
              <a:t>is</a:t>
            </a:r>
            <a:r>
              <a:rPr lang="fr-FR" sz="2400" dirty="0"/>
              <a:t> the </a:t>
            </a:r>
            <a:r>
              <a:rPr lang="en-US" sz="2400" dirty="0"/>
              <a:t>vertex form of </a:t>
            </a:r>
            <a:r>
              <a:rPr lang="fr-FR" sz="2400" dirty="0"/>
              <a:t>a </a:t>
            </a:r>
            <a:r>
              <a:rPr lang="en-US" sz="2400" dirty="0"/>
              <a:t>Parabola</a:t>
            </a:r>
            <a:r>
              <a:rPr lang="fr-FR" sz="2400" dirty="0"/>
              <a:t>?</a:t>
            </a:r>
          </a:p>
          <a:p>
            <a:endParaRPr lang="fr-FR" sz="2400" dirty="0"/>
          </a:p>
          <a:p>
            <a:r>
              <a:rPr lang="en-US" sz="2400" dirty="0"/>
              <a:t>The graph shape of the quadratic function of the form</a:t>
            </a:r>
          </a:p>
          <a:p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f(x)=a(x-h)²+K</a:t>
            </a:r>
            <a:r>
              <a:rPr lang="en-US" sz="2400" dirty="0"/>
              <a:t>, with </a:t>
            </a:r>
            <a:r>
              <a:rPr lang="en-US" sz="2400" dirty="0">
                <a:solidFill>
                  <a:srgbClr val="FF0000"/>
                </a:solidFill>
              </a:rPr>
              <a:t>a≠0</a:t>
            </a:r>
            <a:r>
              <a:rPr lang="en-US" sz="2400" dirty="0"/>
              <a:t>  is a parabola with </a:t>
            </a:r>
            <a:r>
              <a:rPr lang="en-US" sz="2400" dirty="0">
                <a:solidFill>
                  <a:srgbClr val="FF0000"/>
                </a:solidFill>
              </a:rPr>
              <a:t>vertex (h,k).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6200" y="-19050"/>
            <a:ext cx="5257800" cy="453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/>
              <a:t>Transformations of Parabolas </a:t>
            </a:r>
            <a:endParaRPr lang="en-US" altLang="en-US" sz="28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516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62000" y="666750"/>
            <a:ext cx="7924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parabola has: </a:t>
            </a:r>
            <a:r>
              <a:rPr lang="en-US" sz="2400" dirty="0">
                <a:solidFill>
                  <a:srgbClr val="FF0000"/>
                </a:solidFill>
              </a:rPr>
              <a:t>vertex (h,k)</a:t>
            </a:r>
          </a:p>
          <a:p>
            <a:endParaRPr lang="en-US" sz="2400" dirty="0"/>
          </a:p>
          <a:p>
            <a:r>
              <a:rPr lang="en-US" sz="2400" dirty="0"/>
              <a:t>The axis of symmetry is a </a:t>
            </a:r>
            <a:r>
              <a:rPr lang="en-US" sz="2400" i="1" dirty="0"/>
              <a:t>vertical line </a:t>
            </a:r>
            <a:r>
              <a:rPr lang="en-US" sz="2400" dirty="0"/>
              <a:t>through the </a:t>
            </a:r>
            <a:r>
              <a:rPr lang="en-US" sz="2400" b="1" dirty="0"/>
              <a:t>vertex</a:t>
            </a:r>
            <a:r>
              <a:rPr lang="en-US" sz="2400" dirty="0"/>
              <a:t>, it is always in the form of </a:t>
            </a:r>
            <a:r>
              <a:rPr lang="en-US" sz="2400" b="1" dirty="0"/>
              <a:t>x = h </a:t>
            </a:r>
            <a:r>
              <a:rPr lang="en-US" sz="2400" dirty="0"/>
              <a:t>(the x-value of the vertex).</a:t>
            </a:r>
          </a:p>
          <a:p>
            <a:endParaRPr lang="en-US" sz="2400" dirty="0"/>
          </a:p>
          <a:p>
            <a:r>
              <a:rPr lang="en-US" sz="2400" dirty="0">
                <a:sym typeface="Wingdings" panose="05000000000000000000" pitchFamily="2" charset="2"/>
              </a:rPr>
              <a:t>If a is equal to 1 or bigger than 1, the graph is vertically stretched.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if 0 &lt; a &lt; 1 , the graph is vertically compressed.</a:t>
            </a:r>
          </a:p>
          <a:p>
            <a:r>
              <a:rPr lang="en-US" sz="2400" dirty="0">
                <a:sym typeface="Wingdings" panose="05000000000000000000" pitchFamily="2" charset="2"/>
              </a:rPr>
              <a:t>If a &lt; 0 then the graph does a reflection across the x-axis.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endParaRPr lang="en-US" sz="24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6200" y="-19050"/>
            <a:ext cx="5257800" cy="453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/>
              <a:t>Transformations of Parabolas </a:t>
            </a:r>
            <a:endParaRPr lang="en-US" altLang="en-US" sz="2800" b="1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826518"/>
            <a:ext cx="2413982" cy="28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239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476" y="430171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Problem: 1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826518"/>
            <a:ext cx="2413982" cy="2849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742950"/>
            <a:ext cx="7467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Graph the following vertex form parabola, </a:t>
            </a:r>
            <a:r>
              <a:rPr lang="fr-FR" sz="2000" dirty="0" err="1"/>
              <a:t>find</a:t>
            </a:r>
            <a:r>
              <a:rPr lang="fr-FR" sz="2000" dirty="0"/>
              <a:t> the </a:t>
            </a:r>
            <a:r>
              <a:rPr lang="fr-FR" sz="2000" b="1" dirty="0"/>
              <a:t>axis of </a:t>
            </a:r>
            <a:r>
              <a:rPr lang="fr-FR" sz="2000" b="1" dirty="0" err="1"/>
              <a:t>symmetry</a:t>
            </a:r>
            <a:r>
              <a:rPr lang="fr-FR" sz="2000" dirty="0"/>
              <a:t>. </a:t>
            </a:r>
          </a:p>
          <a:p>
            <a:r>
              <a:rPr lang="fr-FR" sz="2000" dirty="0"/>
              <a:t>1. y= (1/2)(x-2)²+3         2. y= (1/2) (x-2)²-3</a:t>
            </a:r>
          </a:p>
          <a:p>
            <a:r>
              <a:rPr lang="fr-FR" sz="1600" dirty="0"/>
              <a:t>                                                                                                               </a:t>
            </a:r>
            <a:r>
              <a:rPr lang="fr-FR" dirty="0"/>
              <a:t>          </a:t>
            </a:r>
          </a:p>
          <a:p>
            <a:r>
              <a:rPr lang="fr-FR" dirty="0"/>
              <a:t>1.  x=2                                                            2.  x=2</a:t>
            </a:r>
          </a:p>
        </p:txBody>
      </p:sp>
      <p:sp>
        <p:nvSpPr>
          <p:cNvPr id="18" name="Rectangle 17"/>
          <p:cNvSpPr/>
          <p:nvPr/>
        </p:nvSpPr>
        <p:spPr>
          <a:xfrm flipV="1">
            <a:off x="2438400" y="3080028"/>
            <a:ext cx="53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/>
          </a:p>
        </p:txBody>
      </p:sp>
      <p:pic>
        <p:nvPicPr>
          <p:cNvPr id="1026" name="Picture 2" descr="C:\Users\user\Desktop\pp.png"/>
          <p:cNvPicPr>
            <a:picLocks noChangeAspect="1" noChangeArrowheads="1"/>
          </p:cNvPicPr>
          <p:nvPr/>
        </p:nvPicPr>
        <p:blipFill>
          <a:blip r:embed="rId3" cstate="print"/>
          <a:srcRect l="31159" t="31664" r="46084" b="16941"/>
          <a:stretch>
            <a:fillRect/>
          </a:stretch>
        </p:blipFill>
        <p:spPr bwMode="auto">
          <a:xfrm>
            <a:off x="5132408" y="1748694"/>
            <a:ext cx="2868592" cy="2769675"/>
          </a:xfrm>
          <a:prstGeom prst="rect">
            <a:avLst/>
          </a:prstGeom>
          <a:noFill/>
        </p:spPr>
      </p:pic>
      <p:pic>
        <p:nvPicPr>
          <p:cNvPr id="1027" name="Picture 3" descr="C:\Users\user\Desktop\mm.png"/>
          <p:cNvPicPr>
            <a:picLocks noChangeAspect="1" noChangeArrowheads="1"/>
          </p:cNvPicPr>
          <p:nvPr/>
        </p:nvPicPr>
        <p:blipFill>
          <a:blip r:embed="rId4" cstate="print"/>
          <a:srcRect l="31159" t="9178" r="42946" b="19732"/>
          <a:stretch>
            <a:fillRect/>
          </a:stretch>
        </p:blipFill>
        <p:spPr bwMode="auto">
          <a:xfrm>
            <a:off x="1371600" y="1748695"/>
            <a:ext cx="2514600" cy="2951163"/>
          </a:xfrm>
          <a:prstGeom prst="rect">
            <a:avLst/>
          </a:prstGeom>
          <a:noFill/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76200" y="-19050"/>
            <a:ext cx="5257800" cy="453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/>
              <a:t>Transformations of Parabolas </a:t>
            </a:r>
            <a:endParaRPr lang="en-US" altLang="en-US" sz="28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578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23950"/>
            <a:ext cx="23431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990600" y="173355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905000" y="158115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9600" y="1962150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Y=x²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52600" y="188595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Y=(x-h)²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76300" y="722352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Move │</a:t>
            </a:r>
            <a:r>
              <a:rPr lang="fr-FR" dirty="0" err="1"/>
              <a:t>h│units</a:t>
            </a:r>
            <a:endParaRPr lang="fr-FR" dirty="0"/>
          </a:p>
        </p:txBody>
      </p:sp>
      <p:cxnSp>
        <p:nvCxnSpPr>
          <p:cNvPr id="16" name="Straight Arrow Connector 15"/>
          <p:cNvCxnSpPr>
            <a:endCxn id="14" idx="0"/>
          </p:cNvCxnSpPr>
          <p:nvPr/>
        </p:nvCxnSpPr>
        <p:spPr>
          <a:xfrm>
            <a:off x="1028700" y="722352"/>
            <a:ext cx="7239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971550"/>
            <a:ext cx="241935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Arrow Connector 20"/>
          <p:cNvCxnSpPr/>
          <p:nvPr/>
        </p:nvCxnSpPr>
        <p:spPr>
          <a:xfrm flipV="1">
            <a:off x="4114800" y="203835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876800" y="203835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267200" y="2495550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│k│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429000" y="2724150"/>
            <a:ext cx="60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Y=x²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038600" y="1276350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Y=x²+k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732835" y="3488514"/>
            <a:ext cx="2085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Move │</a:t>
            </a:r>
            <a:r>
              <a:rPr lang="fr-FR" dirty="0" err="1"/>
              <a:t>k│units</a:t>
            </a:r>
            <a:endParaRPr lang="fr-FR" dirty="0"/>
          </a:p>
          <a:p>
            <a:endParaRPr lang="fr-FR" dirty="0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742950"/>
            <a:ext cx="22955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31"/>
          <p:cNvSpPr/>
          <p:nvPr/>
        </p:nvSpPr>
        <p:spPr>
          <a:xfrm>
            <a:off x="6096000" y="2419350"/>
            <a:ext cx="60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Y=x²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553489" y="203835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Y=(x-h)²+k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6705600" y="295275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7391400" y="2114550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254083" y="3116818"/>
            <a:ext cx="1588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Move │</a:t>
            </a:r>
            <a:r>
              <a:rPr lang="fr-FR" dirty="0" err="1"/>
              <a:t>h│units</a:t>
            </a:r>
            <a:endParaRPr lang="fr-FR" dirty="0"/>
          </a:p>
        </p:txBody>
      </p:sp>
      <p:sp>
        <p:nvSpPr>
          <p:cNvPr id="42" name="TextBox 41"/>
          <p:cNvSpPr txBox="1"/>
          <p:nvPr/>
        </p:nvSpPr>
        <p:spPr>
          <a:xfrm>
            <a:off x="7469409" y="2387083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Move │k│ </a:t>
            </a:r>
            <a:r>
              <a:rPr lang="fr-FR" dirty="0" err="1"/>
              <a:t>units</a:t>
            </a:r>
            <a:endParaRPr lang="fr-FR" dirty="0"/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5" cstate="print"/>
          <a:srcRect t="15918" b="18776"/>
          <a:stretch>
            <a:fillRect/>
          </a:stretch>
        </p:blipFill>
        <p:spPr bwMode="auto">
          <a:xfrm>
            <a:off x="609600" y="2800350"/>
            <a:ext cx="24098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Box 45"/>
          <p:cNvSpPr txBox="1"/>
          <p:nvPr/>
        </p:nvSpPr>
        <p:spPr>
          <a:xfrm>
            <a:off x="838200" y="3105150"/>
            <a:ext cx="588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Y=x²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09600" y="4019550"/>
            <a:ext cx="963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Y=-x²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38200" y="4339691"/>
            <a:ext cx="2045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Reflect</a:t>
            </a:r>
            <a:r>
              <a:rPr lang="fr-FR" dirty="0"/>
              <a:t> </a:t>
            </a:r>
            <a:r>
              <a:rPr lang="fr-FR" dirty="0" err="1"/>
              <a:t>across</a:t>
            </a:r>
            <a:r>
              <a:rPr lang="fr-FR" dirty="0"/>
              <a:t> x-axis</a:t>
            </a:r>
          </a:p>
        </p:txBody>
      </p:sp>
      <p:sp>
        <p:nvSpPr>
          <p:cNvPr id="29" name="Rectangle 2"/>
          <p:cNvSpPr txBox="1">
            <a:spLocks noChangeArrowheads="1"/>
          </p:cNvSpPr>
          <p:nvPr/>
        </p:nvSpPr>
        <p:spPr>
          <a:xfrm>
            <a:off x="76200" y="-19050"/>
            <a:ext cx="5257800" cy="45352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/>
              <a:t>Transformations of Parabolas </a:t>
            </a:r>
            <a:endParaRPr lang="en-US" altLang="en-US" sz="2800" b="1" dirty="0">
              <a:latin typeface="Cambria" panose="02040503050406030204" pitchFamily="18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826518"/>
            <a:ext cx="2413982" cy="28491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7788" y="742950"/>
            <a:ext cx="64484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-19050"/>
            <a:ext cx="5257800" cy="45352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/>
              <a:t>Transformations of Parabolas </a:t>
            </a:r>
            <a:endParaRPr lang="en-US" altLang="en-US" sz="2800" b="1" dirty="0">
              <a:latin typeface="Cambria" panose="0204050305040603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826518"/>
            <a:ext cx="2413982" cy="28491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1200150"/>
            <a:ext cx="643054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/>
              <a:t>Find</a:t>
            </a:r>
            <a:r>
              <a:rPr lang="fr-FR" sz="2400" dirty="0"/>
              <a:t> the transformation of y= -2(x-6)²-4 </a:t>
            </a:r>
            <a:r>
              <a:rPr lang="fr-FR" sz="2400" dirty="0" err="1"/>
              <a:t>from</a:t>
            </a:r>
            <a:r>
              <a:rPr lang="fr-FR" sz="2400" dirty="0"/>
              <a:t> y=x².</a:t>
            </a:r>
          </a:p>
          <a:p>
            <a:endParaRPr lang="fr-FR" sz="2400" dirty="0"/>
          </a:p>
          <a:p>
            <a:r>
              <a:rPr lang="fr-FR" sz="2400" dirty="0"/>
              <a:t>1st  </a:t>
            </a:r>
            <a:r>
              <a:rPr lang="fr-FR" sz="2400" dirty="0" err="1"/>
              <a:t>reflect</a:t>
            </a:r>
            <a:r>
              <a:rPr lang="fr-FR" sz="2400" dirty="0"/>
              <a:t> </a:t>
            </a:r>
            <a:r>
              <a:rPr lang="fr-FR" sz="2400" dirty="0" err="1"/>
              <a:t>across</a:t>
            </a:r>
            <a:r>
              <a:rPr lang="fr-FR" sz="2400" dirty="0"/>
              <a:t> the x-axis.</a:t>
            </a:r>
          </a:p>
          <a:p>
            <a:r>
              <a:rPr lang="fr-FR" sz="2400" dirty="0"/>
              <a:t>2</a:t>
            </a:r>
            <a:r>
              <a:rPr lang="fr-FR" sz="2400" baseline="30000" dirty="0"/>
              <a:t>nd</a:t>
            </a:r>
            <a:r>
              <a:rPr lang="fr-FR" sz="2400" dirty="0"/>
              <a:t>  stretch </a:t>
            </a:r>
            <a:r>
              <a:rPr lang="fr-FR" sz="2400" dirty="0" err="1"/>
              <a:t>vertically</a:t>
            </a:r>
            <a:r>
              <a:rPr lang="fr-FR" sz="2400" dirty="0"/>
              <a:t> by the factor 2.</a:t>
            </a:r>
          </a:p>
          <a:p>
            <a:r>
              <a:rPr lang="fr-FR" sz="2400" dirty="0"/>
              <a:t>Translate 6 </a:t>
            </a:r>
            <a:r>
              <a:rPr lang="fr-FR" sz="2400" dirty="0" err="1"/>
              <a:t>units</a:t>
            </a:r>
            <a:r>
              <a:rPr lang="fr-FR" sz="2400" dirty="0"/>
              <a:t> </a:t>
            </a:r>
            <a:r>
              <a:rPr lang="fr-FR" sz="2400" dirty="0" err="1"/>
              <a:t>horizontally</a:t>
            </a:r>
            <a:r>
              <a:rPr lang="fr-FR" sz="2400" dirty="0"/>
              <a:t> to the right.</a:t>
            </a:r>
          </a:p>
          <a:p>
            <a:r>
              <a:rPr lang="fr-FR" sz="2400" dirty="0"/>
              <a:t>Translate 4 </a:t>
            </a:r>
            <a:r>
              <a:rPr lang="fr-FR" sz="2400" dirty="0" err="1"/>
              <a:t>units</a:t>
            </a:r>
            <a:r>
              <a:rPr lang="fr-FR" sz="2400" dirty="0"/>
              <a:t> </a:t>
            </a:r>
            <a:r>
              <a:rPr lang="fr-FR" sz="2400" dirty="0" err="1"/>
              <a:t>vertically</a:t>
            </a:r>
            <a:r>
              <a:rPr lang="fr-FR" sz="2400" dirty="0"/>
              <a:t> down.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33800" y="537974"/>
            <a:ext cx="1488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/>
              <a:t>Problem</a:t>
            </a:r>
            <a:r>
              <a:rPr lang="fr-FR" sz="2400" b="1" dirty="0"/>
              <a:t> 2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6200" y="-19050"/>
            <a:ext cx="5257800" cy="45352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/>
              <a:t>Transformations of Parabolas </a:t>
            </a:r>
            <a:endParaRPr lang="en-US" altLang="en-US" sz="2800" b="1" dirty="0">
              <a:latin typeface="Cambria" panose="020405030504060302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826518"/>
            <a:ext cx="2413982" cy="28491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826518"/>
            <a:ext cx="2413982" cy="28491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43000" y="486463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 to Write in Vertex Form?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855795"/>
            <a:ext cx="7086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1.Complete the square of the quadratic and factorize</a:t>
            </a:r>
          </a:p>
          <a:p>
            <a:r>
              <a:rPr lang="en-US" dirty="0"/>
              <a:t>2.Find the quadratic coefficient, a. Find the vertex. Put in the vertex form.</a:t>
            </a:r>
          </a:p>
          <a:p>
            <a:r>
              <a:rPr lang="en-US" dirty="0"/>
              <a:t>Example</a:t>
            </a:r>
          </a:p>
          <a:p>
            <a:r>
              <a:rPr lang="en-US" dirty="0"/>
              <a:t>Y = x² - 4x+5=x²-4x+4-4+5                           </a:t>
            </a:r>
            <a:r>
              <a:rPr lang="en-US" dirty="0">
                <a:solidFill>
                  <a:srgbClr val="00B0F0"/>
                </a:solidFill>
              </a:rPr>
              <a:t>completing the square for x²-4x  </a:t>
            </a:r>
          </a:p>
          <a:p>
            <a:r>
              <a:rPr lang="en-US" dirty="0"/>
              <a:t>   =(x-2)²+1                                                     </a:t>
            </a:r>
            <a:r>
              <a:rPr lang="en-US" dirty="0">
                <a:solidFill>
                  <a:srgbClr val="00B0F0"/>
                </a:solidFill>
              </a:rPr>
              <a:t>factoring x²-4x+4</a:t>
            </a:r>
          </a:p>
          <a:p>
            <a:r>
              <a:rPr lang="en-US" i="1" dirty="0"/>
              <a:t>So the vertex form of the function is</a:t>
            </a:r>
            <a:br>
              <a:rPr lang="en-US" dirty="0"/>
            </a:br>
            <a:r>
              <a:rPr lang="en-US" dirty="0"/>
              <a:t>y = 1(x – 2)² +1</a:t>
            </a:r>
          </a:p>
          <a:p>
            <a:endParaRPr lang="en-US" dirty="0"/>
          </a:p>
          <a:p>
            <a:r>
              <a:rPr lang="en-US" dirty="0"/>
              <a:t>Or</a:t>
            </a:r>
          </a:p>
          <a:p>
            <a:endParaRPr lang="en-US" dirty="0"/>
          </a:p>
          <a:p>
            <a:r>
              <a:rPr lang="en-US" dirty="0"/>
              <a:t> a = 1,</a:t>
            </a:r>
          </a:p>
          <a:p>
            <a:r>
              <a:rPr lang="en-US" dirty="0"/>
              <a:t> Vertex = (-b/2a, f(-b/2a))</a:t>
            </a:r>
          </a:p>
          <a:p>
            <a:r>
              <a:rPr lang="en-US" dirty="0"/>
              <a:t>= (4/2=2,(2)²-4(2)+5)=(2,4-8+5)</a:t>
            </a:r>
          </a:p>
          <a:p>
            <a:r>
              <a:rPr lang="en-US" dirty="0"/>
              <a:t>=(2,1), So the vertex form of the function is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95400" y="41881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y = 1(x – 2)² +1</a:t>
            </a:r>
            <a:endParaRPr lang="fr-FR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6200" y="-19050"/>
            <a:ext cx="5257800" cy="45352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/>
              <a:t>Transformations of Parabolas </a:t>
            </a:r>
            <a:endParaRPr lang="en-US" altLang="en-US" sz="28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454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</TotalTime>
  <Words>436</Words>
  <Application>Microsoft Office PowerPoint</Application>
  <PresentationFormat>On-screen Show (16:9)</PresentationFormat>
  <Paragraphs>104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</vt:lpstr>
      <vt:lpstr>Wingdings</vt:lpstr>
      <vt:lpstr>Office Theme</vt:lpstr>
      <vt:lpstr>Transformations of Parabolas</vt:lpstr>
      <vt:lpstr>Transformations of Parabolas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Angle Pairs</dc:title>
  <dc:creator>Rafay</dc:creator>
  <cp:lastModifiedBy>Jeff Twiddy</cp:lastModifiedBy>
  <cp:revision>95</cp:revision>
  <dcterms:created xsi:type="dcterms:W3CDTF">2016-09-11T10:28:29Z</dcterms:created>
  <dcterms:modified xsi:type="dcterms:W3CDTF">2016-10-22T21:44:47Z</dcterms:modified>
</cp:coreProperties>
</file>